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charts/chart5.xml" ContentType="application/vnd.openxmlformats-officedocument.drawingml.chart+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33" r:id="rId2"/>
    <p:sldMasterId id="2147483714" r:id="rId3"/>
  </p:sldMasterIdLst>
  <p:notesMasterIdLst>
    <p:notesMasterId r:id="rId28"/>
  </p:notesMasterIdLst>
  <p:sldIdLst>
    <p:sldId id="276" r:id="rId4"/>
    <p:sldId id="278" r:id="rId5"/>
    <p:sldId id="340" r:id="rId6"/>
    <p:sldId id="392" r:id="rId7"/>
    <p:sldId id="342" r:id="rId8"/>
    <p:sldId id="344" r:id="rId9"/>
    <p:sldId id="331" r:id="rId10"/>
    <p:sldId id="358" r:id="rId11"/>
    <p:sldId id="330" r:id="rId12"/>
    <p:sldId id="385" r:id="rId13"/>
    <p:sldId id="386" r:id="rId14"/>
    <p:sldId id="372" r:id="rId15"/>
    <p:sldId id="359" r:id="rId16"/>
    <p:sldId id="379" r:id="rId17"/>
    <p:sldId id="390" r:id="rId18"/>
    <p:sldId id="387" r:id="rId19"/>
    <p:sldId id="374" r:id="rId20"/>
    <p:sldId id="373" r:id="rId21"/>
    <p:sldId id="375" r:id="rId22"/>
    <p:sldId id="377" r:id="rId23"/>
    <p:sldId id="346" r:id="rId24"/>
    <p:sldId id="271" r:id="rId25"/>
    <p:sldId id="341" r:id="rId26"/>
    <p:sldId id="34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4A5CF0-EA64-4D9A-9AFD-52BEE5D792CE}" v="12" dt="2023-10-25T01:30:52.0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4755" autoAdjust="0"/>
  </p:normalViewPr>
  <p:slideViewPr>
    <p:cSldViewPr snapToGrid="0">
      <p:cViewPr varScale="1">
        <p:scale>
          <a:sx n="96" d="100"/>
          <a:sy n="96" d="100"/>
        </p:scale>
        <p:origin x="112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rina Grossman" userId="43e36899-308b-4929-acef-e5d4fc3e8640" providerId="ADAL" clId="{5B4A5CF0-EA64-4D9A-9AFD-52BEE5D792CE}"/>
    <pc:docChg chg="custSel delSld modSld">
      <pc:chgData name="Irina Grossman" userId="43e36899-308b-4929-acef-e5d4fc3e8640" providerId="ADAL" clId="{5B4A5CF0-EA64-4D9A-9AFD-52BEE5D792CE}" dt="2023-10-25T01:31:32.680" v="40" actId="20577"/>
      <pc:docMkLst>
        <pc:docMk/>
      </pc:docMkLst>
      <pc:sldChg chg="addSp modSp mod">
        <pc:chgData name="Irina Grossman" userId="43e36899-308b-4929-acef-e5d4fc3e8640" providerId="ADAL" clId="{5B4A5CF0-EA64-4D9A-9AFD-52BEE5D792CE}" dt="2023-10-25T01:25:10.181" v="14" actId="20577"/>
        <pc:sldMkLst>
          <pc:docMk/>
          <pc:sldMk cId="2459855024" sldId="276"/>
        </pc:sldMkLst>
        <pc:spChg chg="add mod">
          <ac:chgData name="Irina Grossman" userId="43e36899-308b-4929-acef-e5d4fc3e8640" providerId="ADAL" clId="{5B4A5CF0-EA64-4D9A-9AFD-52BEE5D792CE}" dt="2023-10-25T01:25:10.181" v="14" actId="20577"/>
          <ac:spMkLst>
            <pc:docMk/>
            <pc:sldMk cId="2459855024" sldId="276"/>
            <ac:spMk id="4" creationId="{0152811E-1E6D-F33D-E737-BAEEA1D2A9C9}"/>
          </ac:spMkLst>
        </pc:spChg>
      </pc:sldChg>
      <pc:sldChg chg="modSp mod">
        <pc:chgData name="Irina Grossman" userId="43e36899-308b-4929-acef-e5d4fc3e8640" providerId="ADAL" clId="{5B4A5CF0-EA64-4D9A-9AFD-52BEE5D792CE}" dt="2023-10-25T01:31:32.680" v="40" actId="20577"/>
        <pc:sldMkLst>
          <pc:docMk/>
          <pc:sldMk cId="1065556591" sldId="345"/>
        </pc:sldMkLst>
        <pc:spChg chg="mod">
          <ac:chgData name="Irina Grossman" userId="43e36899-308b-4929-acef-e5d4fc3e8640" providerId="ADAL" clId="{5B4A5CF0-EA64-4D9A-9AFD-52BEE5D792CE}" dt="2023-10-25T01:31:32.680" v="40" actId="20577"/>
          <ac:spMkLst>
            <pc:docMk/>
            <pc:sldMk cId="1065556591" sldId="345"/>
            <ac:spMk id="3" creationId="{CC9B3848-353D-66EA-CC6D-4DEC3C0620A1}"/>
          </ac:spMkLst>
        </pc:spChg>
      </pc:sldChg>
      <pc:sldChg chg="addSp delSp modSp mod">
        <pc:chgData name="Irina Grossman" userId="43e36899-308b-4929-acef-e5d4fc3e8640" providerId="ADAL" clId="{5B4A5CF0-EA64-4D9A-9AFD-52BEE5D792CE}" dt="2023-10-25T01:29:33.170" v="26" actId="20577"/>
        <pc:sldMkLst>
          <pc:docMk/>
          <pc:sldMk cId="1112542800" sldId="346"/>
        </pc:sldMkLst>
        <pc:spChg chg="add mod">
          <ac:chgData name="Irina Grossman" userId="43e36899-308b-4929-acef-e5d4fc3e8640" providerId="ADAL" clId="{5B4A5CF0-EA64-4D9A-9AFD-52BEE5D792CE}" dt="2023-10-25T01:29:33.170" v="26" actId="20577"/>
          <ac:spMkLst>
            <pc:docMk/>
            <pc:sldMk cId="1112542800" sldId="346"/>
            <ac:spMk id="5" creationId="{7AE984A5-E3D1-A538-9993-B9E6F1F336A9}"/>
          </ac:spMkLst>
        </pc:spChg>
        <pc:spChg chg="del">
          <ac:chgData name="Irina Grossman" userId="43e36899-308b-4929-acef-e5d4fc3e8640" providerId="ADAL" clId="{5B4A5CF0-EA64-4D9A-9AFD-52BEE5D792CE}" dt="2023-10-25T01:28:31.160" v="22" actId="478"/>
          <ac:spMkLst>
            <pc:docMk/>
            <pc:sldMk cId="1112542800" sldId="346"/>
            <ac:spMk id="15" creationId="{1AE484BE-0F90-6CF1-B6AF-254E355B6A6E}"/>
          </ac:spMkLst>
        </pc:spChg>
      </pc:sldChg>
      <pc:sldChg chg="del">
        <pc:chgData name="Irina Grossman" userId="43e36899-308b-4929-acef-e5d4fc3e8640" providerId="ADAL" clId="{5B4A5CF0-EA64-4D9A-9AFD-52BEE5D792CE}" dt="2023-10-25T01:27:09.022" v="19" actId="47"/>
        <pc:sldMkLst>
          <pc:docMk/>
          <pc:sldMk cId="4214504142" sldId="347"/>
        </pc:sldMkLst>
      </pc:sldChg>
      <pc:sldChg chg="modSp mod">
        <pc:chgData name="Irina Grossman" userId="43e36899-308b-4929-acef-e5d4fc3e8640" providerId="ADAL" clId="{5B4A5CF0-EA64-4D9A-9AFD-52BEE5D792CE}" dt="2023-10-25T01:28:21.625" v="21" actId="113"/>
        <pc:sldMkLst>
          <pc:docMk/>
          <pc:sldMk cId="354948658" sldId="375"/>
        </pc:sldMkLst>
        <pc:spChg chg="mod">
          <ac:chgData name="Irina Grossman" userId="43e36899-308b-4929-acef-e5d4fc3e8640" providerId="ADAL" clId="{5B4A5CF0-EA64-4D9A-9AFD-52BEE5D792CE}" dt="2023-10-25T01:28:21.625" v="21" actId="113"/>
          <ac:spMkLst>
            <pc:docMk/>
            <pc:sldMk cId="354948658" sldId="375"/>
            <ac:spMk id="5" creationId="{02959242-1B1E-7B32-19FC-F9AA2EAEA5BB}"/>
          </ac:spMkLst>
        </pc:spChg>
      </pc:sldChg>
      <pc:sldChg chg="del">
        <pc:chgData name="Irina Grossman" userId="43e36899-308b-4929-acef-e5d4fc3e8640" providerId="ADAL" clId="{5B4A5CF0-EA64-4D9A-9AFD-52BEE5D792CE}" dt="2023-10-25T01:27:09.022" v="19" actId="47"/>
        <pc:sldMkLst>
          <pc:docMk/>
          <pc:sldMk cId="2323127542" sldId="378"/>
        </pc:sldMkLst>
      </pc:sldChg>
      <pc:sldChg chg="modNotesTx">
        <pc:chgData name="Irina Grossman" userId="43e36899-308b-4929-acef-e5d4fc3e8640" providerId="ADAL" clId="{5B4A5CF0-EA64-4D9A-9AFD-52BEE5D792CE}" dt="2023-10-25T01:27:37.175" v="20" actId="6549"/>
        <pc:sldMkLst>
          <pc:docMk/>
          <pc:sldMk cId="1268968680" sldId="379"/>
        </pc:sldMkLst>
      </pc:sldChg>
      <pc:sldChg chg="modNotesTx">
        <pc:chgData name="Irina Grossman" userId="43e36899-308b-4929-acef-e5d4fc3e8640" providerId="ADAL" clId="{5B4A5CF0-EA64-4D9A-9AFD-52BEE5D792CE}" dt="2023-10-25T01:26:28.567" v="15" actId="6549"/>
        <pc:sldMkLst>
          <pc:docMk/>
          <pc:sldMk cId="2029677420" sldId="385"/>
        </pc:sldMkLst>
      </pc:sldChg>
      <pc:sldChg chg="modSp mod">
        <pc:chgData name="Irina Grossman" userId="43e36899-308b-4929-acef-e5d4fc3e8640" providerId="ADAL" clId="{5B4A5CF0-EA64-4D9A-9AFD-52BEE5D792CE}" dt="2023-10-25T01:26:45.373" v="18" actId="20577"/>
        <pc:sldMkLst>
          <pc:docMk/>
          <pc:sldMk cId="980461416" sldId="386"/>
        </pc:sldMkLst>
        <pc:spChg chg="mod">
          <ac:chgData name="Irina Grossman" userId="43e36899-308b-4929-acef-e5d4fc3e8640" providerId="ADAL" clId="{5B4A5CF0-EA64-4D9A-9AFD-52BEE5D792CE}" dt="2023-10-25T01:26:45.373" v="18" actId="20577"/>
          <ac:spMkLst>
            <pc:docMk/>
            <pc:sldMk cId="980461416" sldId="386"/>
            <ac:spMk id="7" creationId="{D07DE60C-F385-414C-8B4B-3519993CEDFB}"/>
          </ac:spMkLst>
        </pc:spChg>
      </pc:sldChg>
      <pc:sldChg chg="del">
        <pc:chgData name="Irina Grossman" userId="43e36899-308b-4929-acef-e5d4fc3e8640" providerId="ADAL" clId="{5B4A5CF0-EA64-4D9A-9AFD-52BEE5D792CE}" dt="2023-10-25T01:27:09.022" v="19" actId="47"/>
        <pc:sldMkLst>
          <pc:docMk/>
          <pc:sldMk cId="156913631" sldId="39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programming\LSTM_Study\paper\Figures\old\Scopus%20Search%20Results%20Figure.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oleObject" Target="file:///C:\programming\workshop\presentations\machine%20learning\Excel_visualisation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programming\workshop\presentations\machine%20learning\Excel_visualisations.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programming\workshop\presentations\machine%20learning\Excel_visualisations.xlsx"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1" Type="http://schemas.openxmlformats.org/officeDocument/2006/relationships/oleObject" Target="file:///C:\programming\workshop\presentations\machine%20learning\Excel_visualisa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en-AU" dirty="0"/>
              <a:t>Scopus Search Results</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0.14806081315307285"/>
          <c:y val="0.12615646258503402"/>
          <c:w val="0.80132283464566934"/>
          <c:h val="0.48243585623225665"/>
        </c:manualLayout>
      </c:layout>
      <c:scatterChart>
        <c:scatterStyle val="smoothMarker"/>
        <c:varyColors val="0"/>
        <c:ser>
          <c:idx val="0"/>
          <c:order val="0"/>
          <c:tx>
            <c:strRef>
              <c:f>Sheet1!$A$4</c:f>
              <c:strCache>
                <c:ptCount val="1"/>
                <c:pt idx="0">
                  <c:v>forecast*</c:v>
                </c:pt>
              </c:strCache>
            </c:strRef>
          </c:tx>
          <c:spPr>
            <a:ln w="19050" cap="rnd">
              <a:solidFill>
                <a:schemeClr val="accent1"/>
              </a:solidFill>
              <a:round/>
            </a:ln>
            <a:effectLst/>
          </c:spPr>
          <c:marker>
            <c:symbol val="none"/>
          </c:marker>
          <c:xVal>
            <c:numRef>
              <c:f>Sheet1!$A$12:$A$82</c:f>
              <c:numCache>
                <c:formatCode>General</c:formatCode>
                <c:ptCount val="71"/>
                <c:pt idx="0">
                  <c:v>2020</c:v>
                </c:pt>
                <c:pt idx="1">
                  <c:v>2019</c:v>
                </c:pt>
                <c:pt idx="2">
                  <c:v>2018</c:v>
                </c:pt>
                <c:pt idx="3">
                  <c:v>2017</c:v>
                </c:pt>
                <c:pt idx="4">
                  <c:v>2016</c:v>
                </c:pt>
                <c:pt idx="5">
                  <c:v>2015</c:v>
                </c:pt>
                <c:pt idx="6">
                  <c:v>2014</c:v>
                </c:pt>
                <c:pt idx="7">
                  <c:v>2013</c:v>
                </c:pt>
                <c:pt idx="8">
                  <c:v>2012</c:v>
                </c:pt>
                <c:pt idx="9">
                  <c:v>2011</c:v>
                </c:pt>
                <c:pt idx="10">
                  <c:v>2010</c:v>
                </c:pt>
                <c:pt idx="11">
                  <c:v>2009</c:v>
                </c:pt>
                <c:pt idx="12">
                  <c:v>2008</c:v>
                </c:pt>
                <c:pt idx="13">
                  <c:v>2007</c:v>
                </c:pt>
                <c:pt idx="14">
                  <c:v>2006</c:v>
                </c:pt>
                <c:pt idx="15">
                  <c:v>2005</c:v>
                </c:pt>
                <c:pt idx="16">
                  <c:v>2004</c:v>
                </c:pt>
                <c:pt idx="17">
                  <c:v>2003</c:v>
                </c:pt>
                <c:pt idx="18">
                  <c:v>2002</c:v>
                </c:pt>
                <c:pt idx="19">
                  <c:v>2001</c:v>
                </c:pt>
                <c:pt idx="20">
                  <c:v>2000</c:v>
                </c:pt>
                <c:pt idx="21">
                  <c:v>1999</c:v>
                </c:pt>
                <c:pt idx="22">
                  <c:v>1998</c:v>
                </c:pt>
                <c:pt idx="23">
                  <c:v>1997</c:v>
                </c:pt>
                <c:pt idx="24">
                  <c:v>1996</c:v>
                </c:pt>
                <c:pt idx="25">
                  <c:v>1995</c:v>
                </c:pt>
                <c:pt idx="26">
                  <c:v>1994</c:v>
                </c:pt>
                <c:pt idx="27">
                  <c:v>1993</c:v>
                </c:pt>
                <c:pt idx="28">
                  <c:v>1992</c:v>
                </c:pt>
                <c:pt idx="29">
                  <c:v>1991</c:v>
                </c:pt>
                <c:pt idx="30">
                  <c:v>1990</c:v>
                </c:pt>
                <c:pt idx="31">
                  <c:v>1989</c:v>
                </c:pt>
                <c:pt idx="32">
                  <c:v>1988</c:v>
                </c:pt>
                <c:pt idx="33">
                  <c:v>1987</c:v>
                </c:pt>
                <c:pt idx="34">
                  <c:v>1986</c:v>
                </c:pt>
                <c:pt idx="35">
                  <c:v>1985</c:v>
                </c:pt>
                <c:pt idx="36">
                  <c:v>1984</c:v>
                </c:pt>
                <c:pt idx="37">
                  <c:v>1983</c:v>
                </c:pt>
                <c:pt idx="38">
                  <c:v>1982</c:v>
                </c:pt>
                <c:pt idx="39">
                  <c:v>1981</c:v>
                </c:pt>
                <c:pt idx="40">
                  <c:v>1980</c:v>
                </c:pt>
                <c:pt idx="41">
                  <c:v>1979</c:v>
                </c:pt>
                <c:pt idx="42">
                  <c:v>1978</c:v>
                </c:pt>
                <c:pt idx="43">
                  <c:v>1977</c:v>
                </c:pt>
                <c:pt idx="44">
                  <c:v>1976</c:v>
                </c:pt>
                <c:pt idx="45">
                  <c:v>1975</c:v>
                </c:pt>
                <c:pt idx="46">
                  <c:v>1974</c:v>
                </c:pt>
                <c:pt idx="47">
                  <c:v>1973</c:v>
                </c:pt>
                <c:pt idx="48">
                  <c:v>1972</c:v>
                </c:pt>
                <c:pt idx="49">
                  <c:v>1971</c:v>
                </c:pt>
                <c:pt idx="50">
                  <c:v>1970</c:v>
                </c:pt>
                <c:pt idx="51">
                  <c:v>1969</c:v>
                </c:pt>
                <c:pt idx="52">
                  <c:v>1968</c:v>
                </c:pt>
                <c:pt idx="53">
                  <c:v>1967</c:v>
                </c:pt>
                <c:pt idx="54">
                  <c:v>1966</c:v>
                </c:pt>
                <c:pt idx="55">
                  <c:v>1965</c:v>
                </c:pt>
                <c:pt idx="56">
                  <c:v>1964</c:v>
                </c:pt>
                <c:pt idx="57">
                  <c:v>1963</c:v>
                </c:pt>
                <c:pt idx="58">
                  <c:v>1962</c:v>
                </c:pt>
                <c:pt idx="59">
                  <c:v>1961</c:v>
                </c:pt>
                <c:pt idx="60">
                  <c:v>1960</c:v>
                </c:pt>
                <c:pt idx="61">
                  <c:v>1959</c:v>
                </c:pt>
                <c:pt idx="62">
                  <c:v>1958</c:v>
                </c:pt>
                <c:pt idx="63">
                  <c:v>1957</c:v>
                </c:pt>
                <c:pt idx="64">
                  <c:v>1956</c:v>
                </c:pt>
                <c:pt idx="65">
                  <c:v>1955</c:v>
                </c:pt>
                <c:pt idx="66">
                  <c:v>1954</c:v>
                </c:pt>
                <c:pt idx="67">
                  <c:v>1953</c:v>
                </c:pt>
                <c:pt idx="68">
                  <c:v>1952</c:v>
                </c:pt>
                <c:pt idx="69">
                  <c:v>1951</c:v>
                </c:pt>
                <c:pt idx="70">
                  <c:v>1950</c:v>
                </c:pt>
              </c:numCache>
            </c:numRef>
          </c:xVal>
          <c:yVal>
            <c:numRef>
              <c:f>Sheet1!$B$12:$B$82</c:f>
              <c:numCache>
                <c:formatCode>General</c:formatCode>
                <c:ptCount val="71"/>
                <c:pt idx="0">
                  <c:v>46636</c:v>
                </c:pt>
                <c:pt idx="1">
                  <c:v>44887</c:v>
                </c:pt>
                <c:pt idx="2">
                  <c:v>37244</c:v>
                </c:pt>
                <c:pt idx="3">
                  <c:v>32560</c:v>
                </c:pt>
                <c:pt idx="4">
                  <c:v>30644</c:v>
                </c:pt>
                <c:pt idx="5">
                  <c:v>27932</c:v>
                </c:pt>
                <c:pt idx="6">
                  <c:v>26456</c:v>
                </c:pt>
                <c:pt idx="7">
                  <c:v>24836</c:v>
                </c:pt>
                <c:pt idx="8">
                  <c:v>23615</c:v>
                </c:pt>
                <c:pt idx="9">
                  <c:v>23233</c:v>
                </c:pt>
                <c:pt idx="10">
                  <c:v>24711</c:v>
                </c:pt>
                <c:pt idx="11">
                  <c:v>22366</c:v>
                </c:pt>
                <c:pt idx="12">
                  <c:v>21587</c:v>
                </c:pt>
                <c:pt idx="13">
                  <c:v>15401</c:v>
                </c:pt>
                <c:pt idx="14">
                  <c:v>14190</c:v>
                </c:pt>
                <c:pt idx="15">
                  <c:v>12898</c:v>
                </c:pt>
                <c:pt idx="16">
                  <c:v>12154</c:v>
                </c:pt>
                <c:pt idx="17">
                  <c:v>10302</c:v>
                </c:pt>
                <c:pt idx="18">
                  <c:v>9786</c:v>
                </c:pt>
                <c:pt idx="19">
                  <c:v>8185</c:v>
                </c:pt>
                <c:pt idx="20">
                  <c:v>8131</c:v>
                </c:pt>
                <c:pt idx="21">
                  <c:v>6878</c:v>
                </c:pt>
                <c:pt idx="22">
                  <c:v>6289</c:v>
                </c:pt>
                <c:pt idx="23">
                  <c:v>6290</c:v>
                </c:pt>
                <c:pt idx="24">
                  <c:v>6155</c:v>
                </c:pt>
                <c:pt idx="25">
                  <c:v>6325</c:v>
                </c:pt>
                <c:pt idx="26">
                  <c:v>6453</c:v>
                </c:pt>
                <c:pt idx="27">
                  <c:v>4963</c:v>
                </c:pt>
                <c:pt idx="28">
                  <c:v>4172</c:v>
                </c:pt>
                <c:pt idx="29">
                  <c:v>3888</c:v>
                </c:pt>
                <c:pt idx="30">
                  <c:v>3893</c:v>
                </c:pt>
                <c:pt idx="31">
                  <c:v>3572</c:v>
                </c:pt>
                <c:pt idx="32">
                  <c:v>3245</c:v>
                </c:pt>
                <c:pt idx="33">
                  <c:v>3225</c:v>
                </c:pt>
                <c:pt idx="34">
                  <c:v>3023</c:v>
                </c:pt>
                <c:pt idx="35">
                  <c:v>2824</c:v>
                </c:pt>
                <c:pt idx="36">
                  <c:v>2634</c:v>
                </c:pt>
                <c:pt idx="37">
                  <c:v>2345</c:v>
                </c:pt>
                <c:pt idx="38">
                  <c:v>2212</c:v>
                </c:pt>
                <c:pt idx="39">
                  <c:v>2072</c:v>
                </c:pt>
                <c:pt idx="40">
                  <c:v>2047</c:v>
                </c:pt>
                <c:pt idx="41">
                  <c:v>1730</c:v>
                </c:pt>
                <c:pt idx="42">
                  <c:v>1448</c:v>
                </c:pt>
                <c:pt idx="43">
                  <c:v>1284</c:v>
                </c:pt>
                <c:pt idx="44">
                  <c:v>1334</c:v>
                </c:pt>
                <c:pt idx="45">
                  <c:v>1154</c:v>
                </c:pt>
                <c:pt idx="46">
                  <c:v>1084</c:v>
                </c:pt>
                <c:pt idx="47">
                  <c:v>974</c:v>
                </c:pt>
                <c:pt idx="48">
                  <c:v>783</c:v>
                </c:pt>
                <c:pt idx="49">
                  <c:v>629</c:v>
                </c:pt>
                <c:pt idx="50">
                  <c:v>507</c:v>
                </c:pt>
                <c:pt idx="51">
                  <c:v>393</c:v>
                </c:pt>
                <c:pt idx="52">
                  <c:v>165</c:v>
                </c:pt>
                <c:pt idx="53">
                  <c:v>135</c:v>
                </c:pt>
                <c:pt idx="54">
                  <c:v>86</c:v>
                </c:pt>
                <c:pt idx="55">
                  <c:v>81</c:v>
                </c:pt>
                <c:pt idx="56">
                  <c:v>88</c:v>
                </c:pt>
                <c:pt idx="57">
                  <c:v>73</c:v>
                </c:pt>
                <c:pt idx="58">
                  <c:v>62</c:v>
                </c:pt>
                <c:pt idx="59">
                  <c:v>79</c:v>
                </c:pt>
                <c:pt idx="60">
                  <c:v>49</c:v>
                </c:pt>
                <c:pt idx="61">
                  <c:v>63</c:v>
                </c:pt>
                <c:pt idx="62">
                  <c:v>45</c:v>
                </c:pt>
                <c:pt idx="63">
                  <c:v>71</c:v>
                </c:pt>
                <c:pt idx="64">
                  <c:v>62</c:v>
                </c:pt>
                <c:pt idx="65">
                  <c:v>56</c:v>
                </c:pt>
                <c:pt idx="66">
                  <c:v>47</c:v>
                </c:pt>
                <c:pt idx="67">
                  <c:v>41</c:v>
                </c:pt>
                <c:pt idx="68">
                  <c:v>48</c:v>
                </c:pt>
                <c:pt idx="69">
                  <c:v>30</c:v>
                </c:pt>
                <c:pt idx="70">
                  <c:v>36</c:v>
                </c:pt>
              </c:numCache>
            </c:numRef>
          </c:yVal>
          <c:smooth val="1"/>
          <c:extLst>
            <c:ext xmlns:c16="http://schemas.microsoft.com/office/drawing/2014/chart" uri="{C3380CC4-5D6E-409C-BE32-E72D297353CC}">
              <c16:uniqueId val="{00000000-CED5-49D1-8B17-3BF1DEB357CE}"/>
            </c:ext>
          </c:extLst>
        </c:ser>
        <c:ser>
          <c:idx val="2"/>
          <c:order val="1"/>
          <c:tx>
            <c:strRef>
              <c:f>Sheet1!$H$4</c:f>
              <c:strCache>
                <c:ptCount val="1"/>
                <c:pt idx="0">
                  <c:v>forecast* AND "machine learning" OR "deep learning" OR "artificial neural networks"</c:v>
                </c:pt>
              </c:strCache>
            </c:strRef>
          </c:tx>
          <c:spPr>
            <a:ln w="25400" cap="rnd">
              <a:solidFill>
                <a:schemeClr val="accent6"/>
              </a:solidFill>
              <a:round/>
            </a:ln>
            <a:effectLst/>
          </c:spPr>
          <c:marker>
            <c:symbol val="none"/>
          </c:marker>
          <c:xVal>
            <c:numRef>
              <c:f>Sheet1!$H$12:$H$46</c:f>
              <c:numCache>
                <c:formatCode>General</c:formatCode>
                <c:ptCount val="35"/>
                <c:pt idx="0">
                  <c:v>2020</c:v>
                </c:pt>
                <c:pt idx="1">
                  <c:v>2019</c:v>
                </c:pt>
                <c:pt idx="2">
                  <c:v>2018</c:v>
                </c:pt>
                <c:pt idx="3">
                  <c:v>2017</c:v>
                </c:pt>
                <c:pt idx="4">
                  <c:v>2016</c:v>
                </c:pt>
                <c:pt idx="5">
                  <c:v>2015</c:v>
                </c:pt>
                <c:pt idx="6">
                  <c:v>2014</c:v>
                </c:pt>
                <c:pt idx="7">
                  <c:v>2013</c:v>
                </c:pt>
                <c:pt idx="8">
                  <c:v>2012</c:v>
                </c:pt>
                <c:pt idx="9">
                  <c:v>2011</c:v>
                </c:pt>
                <c:pt idx="10">
                  <c:v>2010</c:v>
                </c:pt>
                <c:pt idx="11">
                  <c:v>2009</c:v>
                </c:pt>
                <c:pt idx="12">
                  <c:v>2008</c:v>
                </c:pt>
                <c:pt idx="13">
                  <c:v>2007</c:v>
                </c:pt>
                <c:pt idx="14">
                  <c:v>2006</c:v>
                </c:pt>
                <c:pt idx="15">
                  <c:v>2005</c:v>
                </c:pt>
                <c:pt idx="16">
                  <c:v>2004</c:v>
                </c:pt>
                <c:pt idx="17">
                  <c:v>2003</c:v>
                </c:pt>
                <c:pt idx="18">
                  <c:v>2002</c:v>
                </c:pt>
                <c:pt idx="19">
                  <c:v>2001</c:v>
                </c:pt>
                <c:pt idx="20">
                  <c:v>2000</c:v>
                </c:pt>
                <c:pt idx="21">
                  <c:v>1999</c:v>
                </c:pt>
                <c:pt idx="22">
                  <c:v>1998</c:v>
                </c:pt>
                <c:pt idx="23">
                  <c:v>1997</c:v>
                </c:pt>
                <c:pt idx="24">
                  <c:v>1996</c:v>
                </c:pt>
                <c:pt idx="25">
                  <c:v>1995</c:v>
                </c:pt>
                <c:pt idx="26">
                  <c:v>1994</c:v>
                </c:pt>
                <c:pt idx="27">
                  <c:v>1993</c:v>
                </c:pt>
                <c:pt idx="28">
                  <c:v>1992</c:v>
                </c:pt>
                <c:pt idx="29">
                  <c:v>1991</c:v>
                </c:pt>
                <c:pt idx="30">
                  <c:v>1990</c:v>
                </c:pt>
                <c:pt idx="31">
                  <c:v>1989</c:v>
                </c:pt>
                <c:pt idx="32">
                  <c:v>1988</c:v>
                </c:pt>
                <c:pt idx="33">
                  <c:v>1976</c:v>
                </c:pt>
                <c:pt idx="34">
                  <c:v>1969</c:v>
                </c:pt>
              </c:numCache>
            </c:numRef>
          </c:xVal>
          <c:yVal>
            <c:numRef>
              <c:f>Sheet1!$I$12:$I$46</c:f>
              <c:numCache>
                <c:formatCode>General</c:formatCode>
                <c:ptCount val="35"/>
                <c:pt idx="0">
                  <c:v>11618</c:v>
                </c:pt>
                <c:pt idx="1">
                  <c:v>9352</c:v>
                </c:pt>
                <c:pt idx="2">
                  <c:v>5532</c:v>
                </c:pt>
                <c:pt idx="3">
                  <c:v>3597</c:v>
                </c:pt>
                <c:pt idx="4">
                  <c:v>2739</c:v>
                </c:pt>
                <c:pt idx="5">
                  <c:v>2164</c:v>
                </c:pt>
                <c:pt idx="6">
                  <c:v>1812</c:v>
                </c:pt>
                <c:pt idx="7">
                  <c:v>1544</c:v>
                </c:pt>
                <c:pt idx="8">
                  <c:v>1455</c:v>
                </c:pt>
                <c:pt idx="9">
                  <c:v>1504</c:v>
                </c:pt>
                <c:pt idx="10">
                  <c:v>1393</c:v>
                </c:pt>
                <c:pt idx="11">
                  <c:v>980</c:v>
                </c:pt>
                <c:pt idx="12">
                  <c:v>941</c:v>
                </c:pt>
                <c:pt idx="13">
                  <c:v>639</c:v>
                </c:pt>
                <c:pt idx="14">
                  <c:v>529</c:v>
                </c:pt>
                <c:pt idx="15">
                  <c:v>441</c:v>
                </c:pt>
                <c:pt idx="16">
                  <c:v>283</c:v>
                </c:pt>
                <c:pt idx="17">
                  <c:v>238</c:v>
                </c:pt>
                <c:pt idx="18">
                  <c:v>240</c:v>
                </c:pt>
                <c:pt idx="19">
                  <c:v>186</c:v>
                </c:pt>
                <c:pt idx="20">
                  <c:v>172</c:v>
                </c:pt>
                <c:pt idx="21">
                  <c:v>144</c:v>
                </c:pt>
                <c:pt idx="22">
                  <c:v>113</c:v>
                </c:pt>
                <c:pt idx="23">
                  <c:v>105</c:v>
                </c:pt>
                <c:pt idx="24">
                  <c:v>104</c:v>
                </c:pt>
                <c:pt idx="25">
                  <c:v>100</c:v>
                </c:pt>
                <c:pt idx="26">
                  <c:v>78</c:v>
                </c:pt>
                <c:pt idx="27">
                  <c:v>52</c:v>
                </c:pt>
                <c:pt idx="28">
                  <c:v>20</c:v>
                </c:pt>
                <c:pt idx="29">
                  <c:v>21</c:v>
                </c:pt>
                <c:pt idx="30">
                  <c:v>4</c:v>
                </c:pt>
                <c:pt idx="31">
                  <c:v>4</c:v>
                </c:pt>
                <c:pt idx="32">
                  <c:v>1</c:v>
                </c:pt>
                <c:pt idx="33">
                  <c:v>1</c:v>
                </c:pt>
                <c:pt idx="34">
                  <c:v>1</c:v>
                </c:pt>
              </c:numCache>
            </c:numRef>
          </c:yVal>
          <c:smooth val="1"/>
          <c:extLst>
            <c:ext xmlns:c16="http://schemas.microsoft.com/office/drawing/2014/chart" uri="{C3380CC4-5D6E-409C-BE32-E72D297353CC}">
              <c16:uniqueId val="{00000001-CED5-49D1-8B17-3BF1DEB357CE}"/>
            </c:ext>
          </c:extLst>
        </c:ser>
        <c:dLbls>
          <c:showLegendKey val="0"/>
          <c:showVal val="0"/>
          <c:showCatName val="0"/>
          <c:showSerName val="0"/>
          <c:showPercent val="0"/>
          <c:showBubbleSize val="0"/>
        </c:dLbls>
        <c:axId val="1495542976"/>
        <c:axId val="1495553792"/>
      </c:scatterChart>
      <c:valAx>
        <c:axId val="1495542976"/>
        <c:scaling>
          <c:orientation val="minMax"/>
          <c:max val="2022"/>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495553792"/>
        <c:crosses val="autoZero"/>
        <c:crossBetween val="midCat"/>
      </c:valAx>
      <c:valAx>
        <c:axId val="1495553792"/>
        <c:scaling>
          <c:orientation val="minMax"/>
        </c:scaling>
        <c:delete val="0"/>
        <c:axPos val="l"/>
        <c:title>
          <c:tx>
            <c:rich>
              <a:bodyPr rot="-540000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AU" dirty="0"/>
                  <a:t>Documents (x1000)</a:t>
                </a:r>
              </a:p>
            </c:rich>
          </c:tx>
          <c:layout>
            <c:manualLayout>
              <c:xMode val="edge"/>
              <c:yMode val="edge"/>
              <c:x val="0"/>
              <c:y val="0.1985684038380673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495542976"/>
        <c:crosses val="autoZero"/>
        <c:crossBetween val="midCat"/>
        <c:dispUnits>
          <c:builtInUnit val="thousands"/>
        </c:dispUnits>
      </c:valAx>
      <c:spPr>
        <a:noFill/>
        <a:ln>
          <a:noFill/>
        </a:ln>
        <a:effectLst/>
      </c:spPr>
    </c:plotArea>
    <c:legend>
      <c:legendPos val="b"/>
      <c:layout>
        <c:manualLayout>
          <c:xMode val="edge"/>
          <c:yMode val="edge"/>
          <c:x val="4.9302168834560185E-2"/>
          <c:y val="0.79589925443878495"/>
          <c:w val="0.8924322289902441"/>
          <c:h val="0.18795874681317334"/>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sz="1400"/>
            </a:pPr>
            <a:r>
              <a:rPr lang="en-US" sz="1400" dirty="0"/>
              <a:t>Melbourne: 2006 Based Projections</a:t>
            </a:r>
          </a:p>
        </c:rich>
      </c:tx>
      <c:overlay val="0"/>
      <c:spPr>
        <a:noFill/>
        <a:ln>
          <a:noFill/>
        </a:ln>
        <a:effectLst/>
      </c:spPr>
    </c:title>
    <c:autoTitleDeleted val="0"/>
    <c:plotArea>
      <c:layout/>
      <c:scatterChart>
        <c:scatterStyle val="smoothMarker"/>
        <c:varyColors val="0"/>
        <c:ser>
          <c:idx val="0"/>
          <c:order val="0"/>
          <c:tx>
            <c:strRef>
              <c:f>All!$D$104</c:f>
              <c:strCache>
                <c:ptCount val="1"/>
                <c:pt idx="0">
                  <c:v>Actual</c:v>
                </c:pt>
              </c:strCache>
            </c:strRef>
          </c:tx>
          <c:spPr>
            <a:ln w="19050" cap="rnd">
              <a:solidFill>
                <a:schemeClr val="tx1"/>
              </a:solidFill>
              <a:prstDash val="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All!$E$104:$AD$104</c:f>
              <c:numCache>
                <c:formatCode>General</c:formatCode>
                <c:ptCount val="26"/>
                <c:pt idx="0">
                  <c:v>1611</c:v>
                </c:pt>
                <c:pt idx="1">
                  <c:v>1625</c:v>
                </c:pt>
                <c:pt idx="2">
                  <c:v>1632</c:v>
                </c:pt>
                <c:pt idx="3">
                  <c:v>1704</c:v>
                </c:pt>
                <c:pt idx="4">
                  <c:v>2044</c:v>
                </c:pt>
                <c:pt idx="5">
                  <c:v>2546</c:v>
                </c:pt>
                <c:pt idx="6">
                  <c:v>3156</c:v>
                </c:pt>
                <c:pt idx="7">
                  <c:v>3942</c:v>
                </c:pt>
                <c:pt idx="8">
                  <c:v>4863</c:v>
                </c:pt>
                <c:pt idx="9">
                  <c:v>6217</c:v>
                </c:pt>
                <c:pt idx="10">
                  <c:v>7644</c:v>
                </c:pt>
                <c:pt idx="11">
                  <c:v>9592</c:v>
                </c:pt>
                <c:pt idx="12">
                  <c:v>11400</c:v>
                </c:pt>
                <c:pt idx="13">
                  <c:v>12727</c:v>
                </c:pt>
                <c:pt idx="14">
                  <c:v>14292</c:v>
                </c:pt>
                <c:pt idx="15">
                  <c:v>15249</c:v>
                </c:pt>
                <c:pt idx="16">
                  <c:v>16225</c:v>
                </c:pt>
                <c:pt idx="17">
                  <c:v>17325</c:v>
                </c:pt>
                <c:pt idx="18">
                  <c:v>18751</c:v>
                </c:pt>
                <c:pt idx="19">
                  <c:v>20382</c:v>
                </c:pt>
                <c:pt idx="20">
                  <c:v>21815</c:v>
                </c:pt>
                <c:pt idx="21">
                  <c:v>24882</c:v>
                </c:pt>
                <c:pt idx="22">
                  <c:v>29650</c:v>
                </c:pt>
                <c:pt idx="23">
                  <c:v>33626</c:v>
                </c:pt>
                <c:pt idx="24">
                  <c:v>37162</c:v>
                </c:pt>
                <c:pt idx="25">
                  <c:v>40181</c:v>
                </c:pt>
              </c:numCache>
            </c:numRef>
          </c:yVal>
          <c:smooth val="1"/>
          <c:extLst>
            <c:ext xmlns:c16="http://schemas.microsoft.com/office/drawing/2014/chart" uri="{C3380CC4-5D6E-409C-BE32-E72D297353CC}">
              <c16:uniqueId val="{00000000-A3B9-4AFA-A729-8DEF331E5543}"/>
            </c:ext>
          </c:extLst>
        </c:ser>
        <c:ser>
          <c:idx val="1"/>
          <c:order val="1"/>
          <c:tx>
            <c:strRef>
              <c:f>All!$D$105</c:f>
              <c:strCache>
                <c:ptCount val="1"/>
                <c:pt idx="0">
                  <c:v>Simple 5</c:v>
                </c:pt>
              </c:strCache>
            </c:strRef>
          </c:tx>
          <c:spPr>
            <a:ln w="19050" cap="rnd">
              <a:solidFill>
                <a:srgbClr val="0099FF"/>
              </a:solidFill>
              <a:prstDash val="sys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All!$E$105:$AD$105</c:f>
              <c:numCache>
                <c:formatCode>General</c:formatCode>
                <c:ptCount val="26"/>
                <c:pt idx="16">
                  <c:v>16133.156000000001</c:v>
                </c:pt>
                <c:pt idx="17">
                  <c:v>16923.016</c:v>
                </c:pt>
                <c:pt idx="18">
                  <c:v>17602.978999999999</c:v>
                </c:pt>
                <c:pt idx="19">
                  <c:v>18191.006000000001</c:v>
                </c:pt>
                <c:pt idx="20">
                  <c:v>18702.815999999999</c:v>
                </c:pt>
                <c:pt idx="21">
                  <c:v>19149.523000000001</c:v>
                </c:pt>
                <c:pt idx="22">
                  <c:v>19541.190999999999</c:v>
                </c:pt>
                <c:pt idx="23">
                  <c:v>19888.68</c:v>
                </c:pt>
                <c:pt idx="24">
                  <c:v>20201.164000000001</c:v>
                </c:pt>
                <c:pt idx="25">
                  <c:v>20485.759999999998</c:v>
                </c:pt>
              </c:numCache>
            </c:numRef>
          </c:yVal>
          <c:smooth val="1"/>
          <c:extLst>
            <c:ext xmlns:c16="http://schemas.microsoft.com/office/drawing/2014/chart" uri="{C3380CC4-5D6E-409C-BE32-E72D297353CC}">
              <c16:uniqueId val="{00000001-A3B9-4AFA-A729-8DEF331E5543}"/>
            </c:ext>
          </c:extLst>
        </c:ser>
        <c:ser>
          <c:idx val="2"/>
          <c:order val="2"/>
          <c:tx>
            <c:strRef>
              <c:f>All!$D$106</c:f>
              <c:strCache>
                <c:ptCount val="1"/>
                <c:pt idx="0">
                  <c:v>Simple 8</c:v>
                </c:pt>
              </c:strCache>
            </c:strRef>
          </c:tx>
          <c:spPr>
            <a:ln w="19050" cap="rnd">
              <a:solidFill>
                <a:srgbClr val="0066FF"/>
              </a:solidFill>
              <a:prstDash val="sys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All!$E$106:$AD$106</c:f>
              <c:numCache>
                <c:formatCode>General</c:formatCode>
                <c:ptCount val="26"/>
                <c:pt idx="16">
                  <c:v>16157.184999999999</c:v>
                </c:pt>
                <c:pt idx="17">
                  <c:v>16962.018</c:v>
                </c:pt>
                <c:pt idx="18">
                  <c:v>17661.421999999999</c:v>
                </c:pt>
                <c:pt idx="19">
                  <c:v>18271.47</c:v>
                </c:pt>
                <c:pt idx="20">
                  <c:v>18807.213</c:v>
                </c:pt>
                <c:pt idx="21">
                  <c:v>19285.067999999999</c:v>
                </c:pt>
                <c:pt idx="22">
                  <c:v>19716.870999999999</c:v>
                </c:pt>
                <c:pt idx="23">
                  <c:v>20108.439999999999</c:v>
                </c:pt>
                <c:pt idx="24">
                  <c:v>20465.127</c:v>
                </c:pt>
                <c:pt idx="25">
                  <c:v>20792.009999999998</c:v>
                </c:pt>
              </c:numCache>
            </c:numRef>
          </c:yVal>
          <c:smooth val="1"/>
          <c:extLst>
            <c:ext xmlns:c16="http://schemas.microsoft.com/office/drawing/2014/chart" uri="{C3380CC4-5D6E-409C-BE32-E72D297353CC}">
              <c16:uniqueId val="{00000002-A3B9-4AFA-A729-8DEF331E5543}"/>
            </c:ext>
          </c:extLst>
        </c:ser>
        <c:ser>
          <c:idx val="3"/>
          <c:order val="3"/>
          <c:tx>
            <c:strRef>
              <c:f>All!$D$107</c:f>
              <c:strCache>
                <c:ptCount val="1"/>
                <c:pt idx="0">
                  <c:v>Simple 11</c:v>
                </c:pt>
              </c:strCache>
            </c:strRef>
          </c:tx>
          <c:spPr>
            <a:ln w="19050" cap="rnd">
              <a:solidFill>
                <a:srgbClr val="000099"/>
              </a:solidFill>
              <a:prstDash val="sys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All!$E$107:$AD$107</c:f>
              <c:numCache>
                <c:formatCode>General</c:formatCode>
                <c:ptCount val="26"/>
                <c:pt idx="16">
                  <c:v>16236.805</c:v>
                </c:pt>
                <c:pt idx="17">
                  <c:v>17062.493999999999</c:v>
                </c:pt>
                <c:pt idx="18">
                  <c:v>17779.824000000001</c:v>
                </c:pt>
                <c:pt idx="19">
                  <c:v>18403.401999999998</c:v>
                </c:pt>
                <c:pt idx="20">
                  <c:v>18948.918000000001</c:v>
                </c:pt>
                <c:pt idx="21">
                  <c:v>19428.687999999998</c:v>
                </c:pt>
                <c:pt idx="22">
                  <c:v>19855.375</c:v>
                </c:pt>
                <c:pt idx="23">
                  <c:v>20241.006000000001</c:v>
                </c:pt>
                <c:pt idx="24">
                  <c:v>20595.88</c:v>
                </c:pt>
                <c:pt idx="25">
                  <c:v>20927.476999999999</c:v>
                </c:pt>
              </c:numCache>
            </c:numRef>
          </c:yVal>
          <c:smooth val="1"/>
          <c:extLst>
            <c:ext xmlns:c16="http://schemas.microsoft.com/office/drawing/2014/chart" uri="{C3380CC4-5D6E-409C-BE32-E72D297353CC}">
              <c16:uniqueId val="{00000003-A3B9-4AFA-A729-8DEF331E5543}"/>
            </c:ext>
          </c:extLst>
        </c:ser>
        <c:ser>
          <c:idx val="4"/>
          <c:order val="4"/>
          <c:tx>
            <c:strRef>
              <c:f>All!$D$108</c:f>
              <c:strCache>
                <c:ptCount val="1"/>
                <c:pt idx="0">
                  <c:v>Bidirectional 5</c:v>
                </c:pt>
              </c:strCache>
            </c:strRef>
          </c:tx>
          <c:spPr>
            <a:ln w="19050" cap="rnd">
              <a:solidFill>
                <a:srgbClr val="FF5050"/>
              </a:solidFill>
              <a:prstDash val="sys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All!$E$108:$AD$108</c:f>
              <c:numCache>
                <c:formatCode>General</c:formatCode>
                <c:ptCount val="26"/>
                <c:pt idx="16">
                  <c:v>16128.157999999999</c:v>
                </c:pt>
                <c:pt idx="17">
                  <c:v>16891.065999999999</c:v>
                </c:pt>
                <c:pt idx="18">
                  <c:v>17544.276999999998</c:v>
                </c:pt>
                <c:pt idx="19">
                  <c:v>18103.634999999998</c:v>
                </c:pt>
                <c:pt idx="20">
                  <c:v>18587.313999999998</c:v>
                </c:pt>
                <c:pt idx="21">
                  <c:v>19008.653999999999</c:v>
                </c:pt>
                <c:pt idx="22">
                  <c:v>19379.113000000001</c:v>
                </c:pt>
                <c:pt idx="23">
                  <c:v>19708.553</c:v>
                </c:pt>
                <c:pt idx="24">
                  <c:v>20005.317999999999</c:v>
                </c:pt>
                <c:pt idx="25">
                  <c:v>20275.817999999999</c:v>
                </c:pt>
              </c:numCache>
            </c:numRef>
          </c:yVal>
          <c:smooth val="1"/>
          <c:extLst>
            <c:ext xmlns:c16="http://schemas.microsoft.com/office/drawing/2014/chart" uri="{C3380CC4-5D6E-409C-BE32-E72D297353CC}">
              <c16:uniqueId val="{00000004-A3B9-4AFA-A729-8DEF331E5543}"/>
            </c:ext>
          </c:extLst>
        </c:ser>
        <c:ser>
          <c:idx val="5"/>
          <c:order val="5"/>
          <c:tx>
            <c:strRef>
              <c:f>All!$D$109</c:f>
              <c:strCache>
                <c:ptCount val="1"/>
                <c:pt idx="0">
                  <c:v>Bidirectional 8</c:v>
                </c:pt>
              </c:strCache>
            </c:strRef>
          </c:tx>
          <c:spPr>
            <a:ln w="19050" cap="rnd">
              <a:solidFill>
                <a:srgbClr val="FF0000"/>
              </a:solidFill>
              <a:prstDash val="sys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All!$E$109:$AD$109</c:f>
              <c:numCache>
                <c:formatCode>General</c:formatCode>
                <c:ptCount val="26"/>
                <c:pt idx="16">
                  <c:v>16205.447</c:v>
                </c:pt>
                <c:pt idx="17">
                  <c:v>17072.940999999999</c:v>
                </c:pt>
                <c:pt idx="18">
                  <c:v>17833.761999999999</c:v>
                </c:pt>
                <c:pt idx="19">
                  <c:v>18502.416000000001</c:v>
                </c:pt>
                <c:pt idx="20">
                  <c:v>19090.123</c:v>
                </c:pt>
                <c:pt idx="21">
                  <c:v>19610.912</c:v>
                </c:pt>
                <c:pt idx="22">
                  <c:v>20071.812000000002</c:v>
                </c:pt>
                <c:pt idx="23">
                  <c:v>20483.275000000001</c:v>
                </c:pt>
                <c:pt idx="24">
                  <c:v>20853.366999999998</c:v>
                </c:pt>
                <c:pt idx="25">
                  <c:v>21188.605</c:v>
                </c:pt>
              </c:numCache>
            </c:numRef>
          </c:yVal>
          <c:smooth val="1"/>
          <c:extLst>
            <c:ext xmlns:c16="http://schemas.microsoft.com/office/drawing/2014/chart" uri="{C3380CC4-5D6E-409C-BE32-E72D297353CC}">
              <c16:uniqueId val="{00000005-A3B9-4AFA-A729-8DEF331E5543}"/>
            </c:ext>
          </c:extLst>
        </c:ser>
        <c:ser>
          <c:idx val="6"/>
          <c:order val="6"/>
          <c:tx>
            <c:strRef>
              <c:f>All!$D$110</c:f>
              <c:strCache>
                <c:ptCount val="1"/>
                <c:pt idx="0">
                  <c:v>Bidirectional 11</c:v>
                </c:pt>
              </c:strCache>
            </c:strRef>
          </c:tx>
          <c:spPr>
            <a:ln w="19050" cap="rnd">
              <a:solidFill>
                <a:srgbClr val="CC0000"/>
              </a:solidFill>
              <a:prstDash val="sys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All!$E$110:$AD$110</c:f>
              <c:numCache>
                <c:formatCode>General</c:formatCode>
                <c:ptCount val="26"/>
                <c:pt idx="16">
                  <c:v>16224.423000000001</c:v>
                </c:pt>
                <c:pt idx="17">
                  <c:v>17018.912</c:v>
                </c:pt>
                <c:pt idx="18">
                  <c:v>17693.72</c:v>
                </c:pt>
                <c:pt idx="19">
                  <c:v>18268.458999999999</c:v>
                </c:pt>
                <c:pt idx="20">
                  <c:v>18774.919999999998</c:v>
                </c:pt>
                <c:pt idx="21">
                  <c:v>19246.232</c:v>
                </c:pt>
                <c:pt idx="22">
                  <c:v>19701.252</c:v>
                </c:pt>
                <c:pt idx="23">
                  <c:v>20146.955000000002</c:v>
                </c:pt>
                <c:pt idx="24">
                  <c:v>20580.82</c:v>
                </c:pt>
                <c:pt idx="25">
                  <c:v>20998.06</c:v>
                </c:pt>
              </c:numCache>
            </c:numRef>
          </c:yVal>
          <c:smooth val="1"/>
          <c:extLst>
            <c:ext xmlns:c16="http://schemas.microsoft.com/office/drawing/2014/chart" uri="{C3380CC4-5D6E-409C-BE32-E72D297353CC}">
              <c16:uniqueId val="{00000006-A3B9-4AFA-A729-8DEF331E5543}"/>
            </c:ext>
          </c:extLst>
        </c:ser>
        <c:ser>
          <c:idx val="7"/>
          <c:order val="7"/>
          <c:tx>
            <c:strRef>
              <c:f>All!$D$111</c:f>
              <c:strCache>
                <c:ptCount val="1"/>
                <c:pt idx="0">
                  <c:v>CSP-VSG</c:v>
                </c:pt>
              </c:strCache>
            </c:strRef>
          </c:tx>
          <c:spPr>
            <a:ln w="19050" cap="rnd">
              <a:solidFill>
                <a:srgbClr val="00B050"/>
              </a:solidFill>
              <a:prstDash val="lg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All!$E$111:$AD$111</c:f>
              <c:numCache>
                <c:formatCode>General</c:formatCode>
                <c:ptCount val="26"/>
                <c:pt idx="16">
                  <c:v>16181.500105188334</c:v>
                </c:pt>
                <c:pt idx="17">
                  <c:v>17151.768140466251</c:v>
                </c:pt>
                <c:pt idx="18">
                  <c:v>18141.467406808253</c:v>
                </c:pt>
                <c:pt idx="19">
                  <c:v>19132.74520438199</c:v>
                </c:pt>
                <c:pt idx="20">
                  <c:v>20127.512515284739</c:v>
                </c:pt>
                <c:pt idx="21">
                  <c:v>21126.433055705209</c:v>
                </c:pt>
                <c:pt idx="22">
                  <c:v>22126.096686782948</c:v>
                </c:pt>
                <c:pt idx="23">
                  <c:v>23126.944688732467</c:v>
                </c:pt>
                <c:pt idx="24">
                  <c:v>24129.313328129891</c:v>
                </c:pt>
                <c:pt idx="25">
                  <c:v>25133.346888798536</c:v>
                </c:pt>
              </c:numCache>
            </c:numRef>
          </c:yVal>
          <c:smooth val="1"/>
          <c:extLst>
            <c:ext xmlns:c16="http://schemas.microsoft.com/office/drawing/2014/chart" uri="{C3380CC4-5D6E-409C-BE32-E72D297353CC}">
              <c16:uniqueId val="{00000007-A3B9-4AFA-A729-8DEF331E5543}"/>
            </c:ext>
          </c:extLst>
        </c:ser>
        <c:ser>
          <c:idx val="8"/>
          <c:order val="8"/>
          <c:tx>
            <c:strRef>
              <c:f>All!$D$112</c:f>
              <c:strCache>
                <c:ptCount val="1"/>
                <c:pt idx="0">
                  <c:v>LIN/EXP</c:v>
                </c:pt>
              </c:strCache>
            </c:strRef>
          </c:tx>
          <c:spPr>
            <a:ln w="19050" cap="rnd">
              <a:solidFill>
                <a:srgbClr val="FFC000"/>
              </a:solidFill>
              <a:prstDash val="lg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All!$E$112:$AD$112</c:f>
              <c:numCache>
                <c:formatCode>General</c:formatCode>
                <c:ptCount val="26"/>
                <c:pt idx="16">
                  <c:v>16519.3</c:v>
                </c:pt>
                <c:pt idx="17">
                  <c:v>17789.599999999999</c:v>
                </c:pt>
                <c:pt idx="18">
                  <c:v>19059.899999999998</c:v>
                </c:pt>
                <c:pt idx="19">
                  <c:v>20330.199999999997</c:v>
                </c:pt>
                <c:pt idx="20">
                  <c:v>21600.499999999996</c:v>
                </c:pt>
                <c:pt idx="21">
                  <c:v>22870.799999999996</c:v>
                </c:pt>
                <c:pt idx="22">
                  <c:v>24141.099999999995</c:v>
                </c:pt>
                <c:pt idx="23">
                  <c:v>25411.399999999994</c:v>
                </c:pt>
                <c:pt idx="24">
                  <c:v>26681.699999999993</c:v>
                </c:pt>
                <c:pt idx="25">
                  <c:v>27951.999999999993</c:v>
                </c:pt>
              </c:numCache>
            </c:numRef>
          </c:yVal>
          <c:smooth val="1"/>
          <c:extLst>
            <c:ext xmlns:c16="http://schemas.microsoft.com/office/drawing/2014/chart" uri="{C3380CC4-5D6E-409C-BE32-E72D297353CC}">
              <c16:uniqueId val="{00000008-A3B9-4AFA-A729-8DEF331E5543}"/>
            </c:ext>
          </c:extLst>
        </c:ser>
        <c:dLbls>
          <c:showLegendKey val="0"/>
          <c:showVal val="0"/>
          <c:showCatName val="0"/>
          <c:showSerName val="0"/>
          <c:showPercent val="0"/>
          <c:showBubbleSize val="0"/>
        </c:dLbls>
        <c:axId val="1232807"/>
        <c:axId val="1230839"/>
      </c:scatterChart>
      <c:valAx>
        <c:axId val="1232807"/>
        <c:scaling>
          <c:orientation val="minMax"/>
        </c:scaling>
        <c:delete val="0"/>
        <c:axPos val="b"/>
        <c:title>
          <c:tx>
            <c:rich>
              <a:bodyPr rot="0" vert="horz"/>
              <a:lstStyle/>
              <a:p>
                <a:pPr>
                  <a:defRPr/>
                </a:pPr>
                <a:r>
                  <a:rPr lang="en-US" dirty="0"/>
                  <a:t>Year</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1230839"/>
        <c:crosses val="autoZero"/>
        <c:crossBetween val="midCat"/>
      </c:valAx>
      <c:valAx>
        <c:axId val="1230839"/>
        <c:scaling>
          <c:orientation val="minMax"/>
        </c:scaling>
        <c:delete val="0"/>
        <c:axPos val="l"/>
        <c:title>
          <c:tx>
            <c:rich>
              <a:bodyPr rot="-5400000" vert="horz"/>
              <a:lstStyle/>
              <a:p>
                <a:pPr>
                  <a:defRPr/>
                </a:pPr>
                <a:r>
                  <a:rPr lang="en-US" dirty="0"/>
                  <a:t>Population</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1232807"/>
        <c:crosses val="autoZero"/>
        <c:crossBetween val="midCat"/>
      </c:valAx>
      <c:spPr>
        <a:solidFill>
          <a:schemeClr val="bg2"/>
        </a:solidFill>
        <a:ln w="38100">
          <a:noFill/>
        </a:ln>
        <a:effectLst/>
      </c:spPr>
    </c:plotArea>
    <c:legend>
      <c:legendPos val="r"/>
      <c:overlay val="0"/>
      <c:spPr>
        <a:noFill/>
        <a:ln>
          <a:noFill/>
        </a:ln>
        <a:effectLst/>
      </c:spPr>
      <c:txPr>
        <a:bodyPr rot="0" vert="horz"/>
        <a:lstStyle/>
        <a:p>
          <a:pPr>
            <a:defRPr/>
          </a:pPr>
          <a:endParaRPr lang="en-US"/>
        </a:p>
      </c:txPr>
    </c:legend>
    <c:plotVisOnly val="1"/>
    <c:dispBlanksAs val="gap"/>
    <c:showDLblsOverMax val="0"/>
    <c:extLst/>
  </c:chart>
  <c:spPr>
    <a:ln>
      <a:noFill/>
    </a:ln>
  </c:spPr>
  <c:txPr>
    <a:bodyPr/>
    <a:lstStyle/>
    <a:p>
      <a:pPr>
        <a:defRPr sz="14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sz="1400"/>
            </a:pPr>
            <a:r>
              <a:rPr lang="en-US" sz="1400" dirty="0"/>
              <a:t>Melbourne: 2011 Based Projections</a:t>
            </a:r>
          </a:p>
        </c:rich>
      </c:tx>
      <c:overlay val="0"/>
      <c:spPr>
        <a:noFill/>
        <a:ln>
          <a:noFill/>
        </a:ln>
        <a:effectLst/>
      </c:spPr>
    </c:title>
    <c:autoTitleDeleted val="0"/>
    <c:plotArea>
      <c:layout/>
      <c:scatterChart>
        <c:scatterStyle val="smoothMarker"/>
        <c:varyColors val="0"/>
        <c:ser>
          <c:idx val="0"/>
          <c:order val="0"/>
          <c:tx>
            <c:strRef>
              <c:f>All!$D$116</c:f>
              <c:strCache>
                <c:ptCount val="1"/>
                <c:pt idx="0">
                  <c:v>Actual</c:v>
                </c:pt>
              </c:strCache>
            </c:strRef>
          </c:tx>
          <c:spPr>
            <a:ln w="19050" cap="rnd">
              <a:solidFill>
                <a:schemeClr val="tx1"/>
              </a:solidFill>
              <a:prstDash val="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All!$E$116:$AD$116</c:f>
              <c:numCache>
                <c:formatCode>General</c:formatCode>
                <c:ptCount val="26"/>
                <c:pt idx="0">
                  <c:v>1611</c:v>
                </c:pt>
                <c:pt idx="1">
                  <c:v>1625</c:v>
                </c:pt>
                <c:pt idx="2">
                  <c:v>1632</c:v>
                </c:pt>
                <c:pt idx="3">
                  <c:v>1704</c:v>
                </c:pt>
                <c:pt idx="4">
                  <c:v>2044</c:v>
                </c:pt>
                <c:pt idx="5">
                  <c:v>2546</c:v>
                </c:pt>
                <c:pt idx="6">
                  <c:v>3156</c:v>
                </c:pt>
                <c:pt idx="7">
                  <c:v>3942</c:v>
                </c:pt>
                <c:pt idx="8">
                  <c:v>4863</c:v>
                </c:pt>
                <c:pt idx="9">
                  <c:v>6217</c:v>
                </c:pt>
                <c:pt idx="10">
                  <c:v>7644</c:v>
                </c:pt>
                <c:pt idx="11">
                  <c:v>9592</c:v>
                </c:pt>
                <c:pt idx="12">
                  <c:v>11400</c:v>
                </c:pt>
                <c:pt idx="13">
                  <c:v>12727</c:v>
                </c:pt>
                <c:pt idx="14">
                  <c:v>14292</c:v>
                </c:pt>
                <c:pt idx="15">
                  <c:v>15249</c:v>
                </c:pt>
                <c:pt idx="16">
                  <c:v>16225</c:v>
                </c:pt>
                <c:pt idx="17">
                  <c:v>17325</c:v>
                </c:pt>
                <c:pt idx="18">
                  <c:v>18751</c:v>
                </c:pt>
                <c:pt idx="19">
                  <c:v>20382</c:v>
                </c:pt>
                <c:pt idx="20">
                  <c:v>21815</c:v>
                </c:pt>
                <c:pt idx="21">
                  <c:v>24882</c:v>
                </c:pt>
                <c:pt idx="22">
                  <c:v>29650</c:v>
                </c:pt>
                <c:pt idx="23">
                  <c:v>33626</c:v>
                </c:pt>
                <c:pt idx="24">
                  <c:v>37162</c:v>
                </c:pt>
                <c:pt idx="25">
                  <c:v>40181</c:v>
                </c:pt>
              </c:numCache>
            </c:numRef>
          </c:yVal>
          <c:smooth val="1"/>
          <c:extLst>
            <c:ext xmlns:c16="http://schemas.microsoft.com/office/drawing/2014/chart" uri="{C3380CC4-5D6E-409C-BE32-E72D297353CC}">
              <c16:uniqueId val="{00000000-7416-42F3-8174-B078071E7037}"/>
            </c:ext>
          </c:extLst>
        </c:ser>
        <c:ser>
          <c:idx val="1"/>
          <c:order val="1"/>
          <c:tx>
            <c:strRef>
              <c:f>All!$D$117</c:f>
              <c:strCache>
                <c:ptCount val="1"/>
                <c:pt idx="0">
                  <c:v>Simple 5</c:v>
                </c:pt>
              </c:strCache>
            </c:strRef>
          </c:tx>
          <c:spPr>
            <a:ln w="19050" cap="rnd">
              <a:solidFill>
                <a:srgbClr val="0099FF"/>
              </a:solidFill>
              <a:prstDash val="sys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All!$E$117:$AD$117</c:f>
              <c:numCache>
                <c:formatCode>General</c:formatCode>
                <c:ptCount val="26"/>
                <c:pt idx="21">
                  <c:v>23015.236000000001</c:v>
                </c:pt>
                <c:pt idx="22">
                  <c:v>24036.998</c:v>
                </c:pt>
                <c:pt idx="23">
                  <c:v>24907.123</c:v>
                </c:pt>
                <c:pt idx="24">
                  <c:v>25653.78</c:v>
                </c:pt>
                <c:pt idx="25">
                  <c:v>26300.331999999999</c:v>
                </c:pt>
              </c:numCache>
            </c:numRef>
          </c:yVal>
          <c:smooth val="1"/>
          <c:extLst>
            <c:ext xmlns:c16="http://schemas.microsoft.com/office/drawing/2014/chart" uri="{C3380CC4-5D6E-409C-BE32-E72D297353CC}">
              <c16:uniqueId val="{00000001-7416-42F3-8174-B078071E7037}"/>
            </c:ext>
          </c:extLst>
        </c:ser>
        <c:ser>
          <c:idx val="2"/>
          <c:order val="2"/>
          <c:tx>
            <c:strRef>
              <c:f>All!$D$118</c:f>
              <c:strCache>
                <c:ptCount val="1"/>
                <c:pt idx="0">
                  <c:v>Simple 8</c:v>
                </c:pt>
              </c:strCache>
            </c:strRef>
          </c:tx>
          <c:spPr>
            <a:ln w="19050" cap="rnd">
              <a:solidFill>
                <a:srgbClr val="0066FF"/>
              </a:solidFill>
              <a:prstDash val="sys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All!$E$118:$AD$118</c:f>
              <c:numCache>
                <c:formatCode>General</c:formatCode>
                <c:ptCount val="26"/>
                <c:pt idx="21">
                  <c:v>23105.675999999999</c:v>
                </c:pt>
                <c:pt idx="22">
                  <c:v>24285.19</c:v>
                </c:pt>
                <c:pt idx="23">
                  <c:v>25348.074000000001</c:v>
                </c:pt>
                <c:pt idx="24">
                  <c:v>26293.73</c:v>
                </c:pt>
                <c:pt idx="25">
                  <c:v>27127.965</c:v>
                </c:pt>
              </c:numCache>
            </c:numRef>
          </c:yVal>
          <c:smooth val="1"/>
          <c:extLst>
            <c:ext xmlns:c16="http://schemas.microsoft.com/office/drawing/2014/chart" uri="{C3380CC4-5D6E-409C-BE32-E72D297353CC}">
              <c16:uniqueId val="{00000002-7416-42F3-8174-B078071E7037}"/>
            </c:ext>
          </c:extLst>
        </c:ser>
        <c:ser>
          <c:idx val="3"/>
          <c:order val="3"/>
          <c:tx>
            <c:strRef>
              <c:f>All!$D$119</c:f>
              <c:strCache>
                <c:ptCount val="1"/>
                <c:pt idx="0">
                  <c:v>Simple 11</c:v>
                </c:pt>
              </c:strCache>
            </c:strRef>
          </c:tx>
          <c:spPr>
            <a:ln w="19050" cap="rnd">
              <a:solidFill>
                <a:srgbClr val="000099"/>
              </a:solidFill>
              <a:prstDash val="sys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All!$E$119:$AD$119</c:f>
              <c:numCache>
                <c:formatCode>General</c:formatCode>
                <c:ptCount val="26"/>
                <c:pt idx="21">
                  <c:v>23016.271000000001</c:v>
                </c:pt>
                <c:pt idx="22">
                  <c:v>24027.206999999999</c:v>
                </c:pt>
                <c:pt idx="23">
                  <c:v>24868.495999999999</c:v>
                </c:pt>
                <c:pt idx="24">
                  <c:v>25559.875</c:v>
                </c:pt>
                <c:pt idx="25">
                  <c:v>26123.088</c:v>
                </c:pt>
              </c:numCache>
            </c:numRef>
          </c:yVal>
          <c:smooth val="1"/>
          <c:extLst>
            <c:ext xmlns:c16="http://schemas.microsoft.com/office/drawing/2014/chart" uri="{C3380CC4-5D6E-409C-BE32-E72D297353CC}">
              <c16:uniqueId val="{00000003-7416-42F3-8174-B078071E7037}"/>
            </c:ext>
          </c:extLst>
        </c:ser>
        <c:ser>
          <c:idx val="4"/>
          <c:order val="4"/>
          <c:tx>
            <c:strRef>
              <c:f>All!$D$120</c:f>
              <c:strCache>
                <c:ptCount val="1"/>
                <c:pt idx="0">
                  <c:v>Bidirectional 5</c:v>
                </c:pt>
              </c:strCache>
            </c:strRef>
          </c:tx>
          <c:spPr>
            <a:ln w="19050" cap="rnd">
              <a:solidFill>
                <a:srgbClr val="FF5050"/>
              </a:solidFill>
              <a:prstDash val="sys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All!$E$120:$AD$120</c:f>
              <c:numCache>
                <c:formatCode>General</c:formatCode>
                <c:ptCount val="26"/>
                <c:pt idx="21">
                  <c:v>23013.105</c:v>
                </c:pt>
                <c:pt idx="22">
                  <c:v>24033.326000000001</c:v>
                </c:pt>
                <c:pt idx="23">
                  <c:v>24908.572</c:v>
                </c:pt>
                <c:pt idx="24">
                  <c:v>25667.370999999999</c:v>
                </c:pt>
                <c:pt idx="25">
                  <c:v>26332.942999999999</c:v>
                </c:pt>
              </c:numCache>
            </c:numRef>
          </c:yVal>
          <c:smooth val="1"/>
          <c:extLst>
            <c:ext xmlns:c16="http://schemas.microsoft.com/office/drawing/2014/chart" uri="{C3380CC4-5D6E-409C-BE32-E72D297353CC}">
              <c16:uniqueId val="{00000004-7416-42F3-8174-B078071E7037}"/>
            </c:ext>
          </c:extLst>
        </c:ser>
        <c:ser>
          <c:idx val="5"/>
          <c:order val="5"/>
          <c:tx>
            <c:strRef>
              <c:f>All!$D$121</c:f>
              <c:strCache>
                <c:ptCount val="1"/>
                <c:pt idx="0">
                  <c:v>Bidirectional 8</c:v>
                </c:pt>
              </c:strCache>
            </c:strRef>
          </c:tx>
          <c:spPr>
            <a:ln w="19050" cap="rnd">
              <a:solidFill>
                <a:srgbClr val="FF0000"/>
              </a:solidFill>
              <a:prstDash val="sys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All!$E$121:$AD$121</c:f>
              <c:numCache>
                <c:formatCode>General</c:formatCode>
                <c:ptCount val="26"/>
                <c:pt idx="21">
                  <c:v>23038.901999999998</c:v>
                </c:pt>
                <c:pt idx="22">
                  <c:v>24100.796999999999</c:v>
                </c:pt>
                <c:pt idx="23">
                  <c:v>25010.238000000001</c:v>
                </c:pt>
                <c:pt idx="24">
                  <c:v>25779.953000000001</c:v>
                </c:pt>
                <c:pt idx="25">
                  <c:v>26427.773000000001</c:v>
                </c:pt>
              </c:numCache>
            </c:numRef>
          </c:yVal>
          <c:smooth val="1"/>
          <c:extLst>
            <c:ext xmlns:c16="http://schemas.microsoft.com/office/drawing/2014/chart" uri="{C3380CC4-5D6E-409C-BE32-E72D297353CC}">
              <c16:uniqueId val="{00000005-7416-42F3-8174-B078071E7037}"/>
            </c:ext>
          </c:extLst>
        </c:ser>
        <c:ser>
          <c:idx val="6"/>
          <c:order val="6"/>
          <c:tx>
            <c:strRef>
              <c:f>All!$D$122</c:f>
              <c:strCache>
                <c:ptCount val="1"/>
                <c:pt idx="0">
                  <c:v>Bidirectional 11</c:v>
                </c:pt>
              </c:strCache>
            </c:strRef>
          </c:tx>
          <c:spPr>
            <a:ln w="19050" cap="rnd">
              <a:solidFill>
                <a:srgbClr val="CC0000"/>
              </a:solidFill>
              <a:prstDash val="sys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All!$E$122:$AD$122</c:f>
              <c:numCache>
                <c:formatCode>General</c:formatCode>
                <c:ptCount val="26"/>
                <c:pt idx="21">
                  <c:v>23033.83</c:v>
                </c:pt>
                <c:pt idx="22">
                  <c:v>24057.947</c:v>
                </c:pt>
                <c:pt idx="23">
                  <c:v>24897.143</c:v>
                </c:pt>
                <c:pt idx="24">
                  <c:v>25568.776999999998</c:v>
                </c:pt>
                <c:pt idx="25">
                  <c:v>26093.853999999999</c:v>
                </c:pt>
              </c:numCache>
            </c:numRef>
          </c:yVal>
          <c:smooth val="1"/>
          <c:extLst>
            <c:ext xmlns:c16="http://schemas.microsoft.com/office/drawing/2014/chart" uri="{C3380CC4-5D6E-409C-BE32-E72D297353CC}">
              <c16:uniqueId val="{00000006-7416-42F3-8174-B078071E7037}"/>
            </c:ext>
          </c:extLst>
        </c:ser>
        <c:ser>
          <c:idx val="7"/>
          <c:order val="7"/>
          <c:tx>
            <c:strRef>
              <c:f>All!$D$123</c:f>
              <c:strCache>
                <c:ptCount val="1"/>
                <c:pt idx="0">
                  <c:v>CSP-VSG</c:v>
                </c:pt>
              </c:strCache>
            </c:strRef>
          </c:tx>
          <c:spPr>
            <a:ln w="19050" cap="rnd">
              <a:solidFill>
                <a:srgbClr val="00B050"/>
              </a:solidFill>
              <a:prstDash val="lg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All!$E$123:$AD$123</c:f>
              <c:numCache>
                <c:formatCode>General</c:formatCode>
                <c:ptCount val="26"/>
                <c:pt idx="21">
                  <c:v>22870.363840000002</c:v>
                </c:pt>
                <c:pt idx="22">
                  <c:v>23965.82</c:v>
                </c:pt>
                <c:pt idx="23">
                  <c:v>25080.991480000001</c:v>
                </c:pt>
                <c:pt idx="24">
                  <c:v>26226.84172</c:v>
                </c:pt>
                <c:pt idx="25">
                  <c:v>27379.738499999999</c:v>
                </c:pt>
              </c:numCache>
            </c:numRef>
          </c:yVal>
          <c:smooth val="1"/>
          <c:extLst>
            <c:ext xmlns:c16="http://schemas.microsoft.com/office/drawing/2014/chart" uri="{C3380CC4-5D6E-409C-BE32-E72D297353CC}">
              <c16:uniqueId val="{00000007-7416-42F3-8174-B078071E7037}"/>
            </c:ext>
          </c:extLst>
        </c:ser>
        <c:ser>
          <c:idx val="8"/>
          <c:order val="8"/>
          <c:tx>
            <c:strRef>
              <c:f>All!$D$124</c:f>
              <c:strCache>
                <c:ptCount val="1"/>
                <c:pt idx="0">
                  <c:v>LIN/EXP</c:v>
                </c:pt>
              </c:strCache>
            </c:strRef>
          </c:tx>
          <c:spPr>
            <a:ln w="19050" cap="rnd">
              <a:solidFill>
                <a:srgbClr val="FFC000"/>
              </a:solidFill>
              <a:prstDash val="lg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All!$E$124:$AD$124</c:f>
              <c:numCache>
                <c:formatCode>General</c:formatCode>
                <c:ptCount val="26"/>
                <c:pt idx="21">
                  <c:v>23232.1</c:v>
                </c:pt>
                <c:pt idx="22">
                  <c:v>24649.200000000001</c:v>
                </c:pt>
                <c:pt idx="23">
                  <c:v>26066.3</c:v>
                </c:pt>
                <c:pt idx="24">
                  <c:v>27483.4</c:v>
                </c:pt>
                <c:pt idx="25">
                  <c:v>28900.5</c:v>
                </c:pt>
              </c:numCache>
            </c:numRef>
          </c:yVal>
          <c:smooth val="1"/>
          <c:extLst>
            <c:ext xmlns:c16="http://schemas.microsoft.com/office/drawing/2014/chart" uri="{C3380CC4-5D6E-409C-BE32-E72D297353CC}">
              <c16:uniqueId val="{00000008-7416-42F3-8174-B078071E7037}"/>
            </c:ext>
          </c:extLst>
        </c:ser>
        <c:dLbls>
          <c:showLegendKey val="0"/>
          <c:showVal val="0"/>
          <c:showCatName val="0"/>
          <c:showSerName val="0"/>
          <c:showPercent val="0"/>
          <c:showBubbleSize val="0"/>
        </c:dLbls>
        <c:axId val="1232807"/>
        <c:axId val="1230839"/>
      </c:scatterChart>
      <c:valAx>
        <c:axId val="1232807"/>
        <c:scaling>
          <c:orientation val="minMax"/>
        </c:scaling>
        <c:delete val="0"/>
        <c:axPos val="b"/>
        <c:title>
          <c:tx>
            <c:rich>
              <a:bodyPr rot="0" vert="horz"/>
              <a:lstStyle/>
              <a:p>
                <a:pPr>
                  <a:defRPr/>
                </a:pPr>
                <a:r>
                  <a:rPr lang="en-US" dirty="0"/>
                  <a:t>Year</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1230839"/>
        <c:crosses val="autoZero"/>
        <c:crossBetween val="midCat"/>
      </c:valAx>
      <c:valAx>
        <c:axId val="1230839"/>
        <c:scaling>
          <c:orientation val="minMax"/>
        </c:scaling>
        <c:delete val="0"/>
        <c:axPos val="l"/>
        <c:title>
          <c:tx>
            <c:rich>
              <a:bodyPr rot="-5400000" vert="horz"/>
              <a:lstStyle/>
              <a:p>
                <a:pPr>
                  <a:defRPr/>
                </a:pPr>
                <a:r>
                  <a:rPr lang="en-US" dirty="0"/>
                  <a:t>Population</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1232807"/>
        <c:crosses val="autoZero"/>
        <c:crossBetween val="midCat"/>
      </c:valAx>
      <c:spPr>
        <a:solidFill>
          <a:schemeClr val="bg2"/>
        </a:solidFill>
        <a:ln w="38100">
          <a:noFill/>
        </a:ln>
        <a:effectLst/>
      </c:spPr>
    </c:plotArea>
    <c:legend>
      <c:legendPos val="r"/>
      <c:overlay val="0"/>
      <c:spPr>
        <a:noFill/>
        <a:ln>
          <a:noFill/>
        </a:ln>
        <a:effectLst/>
      </c:spPr>
      <c:txPr>
        <a:bodyPr rot="0" vert="horz"/>
        <a:lstStyle/>
        <a:p>
          <a:pPr>
            <a:defRPr/>
          </a:pPr>
          <a:endParaRPr lang="en-US"/>
        </a:p>
      </c:txPr>
    </c:legend>
    <c:plotVisOnly val="1"/>
    <c:dispBlanksAs val="gap"/>
    <c:showDLblsOverMax val="0"/>
    <c:extLst/>
  </c:chart>
  <c:spPr>
    <a:ln>
      <a:noFill/>
    </a:ln>
  </c:spPr>
  <c:txPr>
    <a:bodyPr/>
    <a:lstStyle/>
    <a:p>
      <a:pPr>
        <a:defRPr sz="14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Mudgee Region-West: 2006 Based Projections</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strRef>
              <c:f>All!$D$55</c:f>
              <c:strCache>
                <c:ptCount val="1"/>
                <c:pt idx="0">
                  <c:v>Actual</c:v>
                </c:pt>
              </c:strCache>
            </c:strRef>
          </c:tx>
          <c:spPr>
            <a:ln w="19050" cap="rnd">
              <a:solidFill>
                <a:schemeClr val="tx1"/>
              </a:solidFill>
              <a:prstDash val="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All!$E$55:$AD$55</c:f>
              <c:numCache>
                <c:formatCode>General</c:formatCode>
                <c:ptCount val="26"/>
                <c:pt idx="0">
                  <c:v>10354</c:v>
                </c:pt>
                <c:pt idx="1">
                  <c:v>10288</c:v>
                </c:pt>
                <c:pt idx="2">
                  <c:v>10228</c:v>
                </c:pt>
                <c:pt idx="3">
                  <c:v>10180</c:v>
                </c:pt>
                <c:pt idx="4">
                  <c:v>10151</c:v>
                </c:pt>
                <c:pt idx="5">
                  <c:v>10074</c:v>
                </c:pt>
                <c:pt idx="6">
                  <c:v>10020</c:v>
                </c:pt>
                <c:pt idx="7">
                  <c:v>9979</c:v>
                </c:pt>
                <c:pt idx="8">
                  <c:v>9925</c:v>
                </c:pt>
                <c:pt idx="9">
                  <c:v>9868</c:v>
                </c:pt>
                <c:pt idx="10">
                  <c:v>9827</c:v>
                </c:pt>
                <c:pt idx="11">
                  <c:v>9805</c:v>
                </c:pt>
                <c:pt idx="12">
                  <c:v>9757</c:v>
                </c:pt>
                <c:pt idx="13">
                  <c:v>9741</c:v>
                </c:pt>
                <c:pt idx="14">
                  <c:v>9718</c:v>
                </c:pt>
                <c:pt idx="15">
                  <c:v>9714</c:v>
                </c:pt>
                <c:pt idx="16">
                  <c:v>9723</c:v>
                </c:pt>
                <c:pt idx="17">
                  <c:v>9839</c:v>
                </c:pt>
                <c:pt idx="18">
                  <c:v>10005</c:v>
                </c:pt>
                <c:pt idx="19">
                  <c:v>10130</c:v>
                </c:pt>
                <c:pt idx="20">
                  <c:v>10230</c:v>
                </c:pt>
                <c:pt idx="21">
                  <c:v>10302</c:v>
                </c:pt>
                <c:pt idx="22">
                  <c:v>10363</c:v>
                </c:pt>
                <c:pt idx="23">
                  <c:v>10413</c:v>
                </c:pt>
                <c:pt idx="24">
                  <c:v>10478</c:v>
                </c:pt>
                <c:pt idx="25">
                  <c:v>10514</c:v>
                </c:pt>
              </c:numCache>
            </c:numRef>
          </c:yVal>
          <c:smooth val="1"/>
          <c:extLst>
            <c:ext xmlns:c16="http://schemas.microsoft.com/office/drawing/2014/chart" uri="{C3380CC4-5D6E-409C-BE32-E72D297353CC}">
              <c16:uniqueId val="{00000000-1B3D-4BF2-81AB-DDF9EEE8AD14}"/>
            </c:ext>
          </c:extLst>
        </c:ser>
        <c:ser>
          <c:idx val="1"/>
          <c:order val="1"/>
          <c:tx>
            <c:strRef>
              <c:f>All!$D$56</c:f>
              <c:strCache>
                <c:ptCount val="1"/>
                <c:pt idx="0">
                  <c:v>Simple 5</c:v>
                </c:pt>
              </c:strCache>
            </c:strRef>
          </c:tx>
          <c:spPr>
            <a:ln w="19050" cap="rnd">
              <a:solidFill>
                <a:srgbClr val="0099FF"/>
              </a:solidFill>
              <a:prstDash val="sys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All!$E$56:$AD$56</c:f>
              <c:numCache>
                <c:formatCode>General</c:formatCode>
                <c:ptCount val="26"/>
                <c:pt idx="16">
                  <c:v>9725.1455000000005</c:v>
                </c:pt>
                <c:pt idx="17">
                  <c:v>9747.83</c:v>
                </c:pt>
                <c:pt idx="18">
                  <c:v>9780.4689999999991</c:v>
                </c:pt>
                <c:pt idx="19">
                  <c:v>9821.7739999999994</c:v>
                </c:pt>
                <c:pt idx="20">
                  <c:v>9870.5139999999992</c:v>
                </c:pt>
                <c:pt idx="21">
                  <c:v>9925.652</c:v>
                </c:pt>
                <c:pt idx="22">
                  <c:v>9986.3649999999998</c:v>
                </c:pt>
                <c:pt idx="23">
                  <c:v>10051.954</c:v>
                </c:pt>
                <c:pt idx="24">
                  <c:v>10121.614</c:v>
                </c:pt>
                <c:pt idx="25">
                  <c:v>10194.656999999999</c:v>
                </c:pt>
              </c:numCache>
            </c:numRef>
          </c:yVal>
          <c:smooth val="1"/>
          <c:extLst>
            <c:ext xmlns:c16="http://schemas.microsoft.com/office/drawing/2014/chart" uri="{C3380CC4-5D6E-409C-BE32-E72D297353CC}">
              <c16:uniqueId val="{00000001-1B3D-4BF2-81AB-DDF9EEE8AD14}"/>
            </c:ext>
          </c:extLst>
        </c:ser>
        <c:ser>
          <c:idx val="2"/>
          <c:order val="2"/>
          <c:tx>
            <c:strRef>
              <c:f>All!$D$57</c:f>
              <c:strCache>
                <c:ptCount val="1"/>
                <c:pt idx="0">
                  <c:v>Simple 8</c:v>
                </c:pt>
              </c:strCache>
            </c:strRef>
          </c:tx>
          <c:spPr>
            <a:ln w="19050" cap="rnd">
              <a:solidFill>
                <a:srgbClr val="0066FF"/>
              </a:solidFill>
              <a:prstDash val="sys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All!$E$57:$AD$57</c:f>
              <c:numCache>
                <c:formatCode>General</c:formatCode>
                <c:ptCount val="26"/>
                <c:pt idx="16">
                  <c:v>9719.6890000000003</c:v>
                </c:pt>
                <c:pt idx="17">
                  <c:v>9733.66</c:v>
                </c:pt>
                <c:pt idx="18">
                  <c:v>9755.7379999999994</c:v>
                </c:pt>
                <c:pt idx="19">
                  <c:v>9785.2819999999992</c:v>
                </c:pt>
                <c:pt idx="20">
                  <c:v>9821.6020000000008</c:v>
                </c:pt>
                <c:pt idx="21">
                  <c:v>9864.1139999999996</c:v>
                </c:pt>
                <c:pt idx="22">
                  <c:v>9912.2350000000006</c:v>
                </c:pt>
                <c:pt idx="23">
                  <c:v>9965.4580000000005</c:v>
                </c:pt>
                <c:pt idx="24">
                  <c:v>10023.251</c:v>
                </c:pt>
                <c:pt idx="25">
                  <c:v>10085.183999999999</c:v>
                </c:pt>
              </c:numCache>
            </c:numRef>
          </c:yVal>
          <c:smooth val="1"/>
          <c:extLst>
            <c:ext xmlns:c16="http://schemas.microsoft.com/office/drawing/2014/chart" uri="{C3380CC4-5D6E-409C-BE32-E72D297353CC}">
              <c16:uniqueId val="{00000002-1B3D-4BF2-81AB-DDF9EEE8AD14}"/>
            </c:ext>
          </c:extLst>
        </c:ser>
        <c:ser>
          <c:idx val="3"/>
          <c:order val="3"/>
          <c:tx>
            <c:strRef>
              <c:f>All!$D$58</c:f>
              <c:strCache>
                <c:ptCount val="1"/>
                <c:pt idx="0">
                  <c:v>Simple 11</c:v>
                </c:pt>
              </c:strCache>
            </c:strRef>
          </c:tx>
          <c:spPr>
            <a:ln w="19050" cap="rnd">
              <a:solidFill>
                <a:srgbClr val="000099"/>
              </a:solidFill>
              <a:prstDash val="sys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All!$E$58:$AD$58</c:f>
              <c:numCache>
                <c:formatCode>General</c:formatCode>
                <c:ptCount val="26"/>
                <c:pt idx="16">
                  <c:v>9733.2489999999998</c:v>
                </c:pt>
                <c:pt idx="17">
                  <c:v>9769.4240000000009</c:v>
                </c:pt>
                <c:pt idx="18">
                  <c:v>9823.27</c:v>
                </c:pt>
                <c:pt idx="19">
                  <c:v>9893.5609999999997</c:v>
                </c:pt>
                <c:pt idx="20">
                  <c:v>9978.4860000000008</c:v>
                </c:pt>
                <c:pt idx="21">
                  <c:v>10076.379999999999</c:v>
                </c:pt>
                <c:pt idx="22">
                  <c:v>10185.954</c:v>
                </c:pt>
                <c:pt idx="23">
                  <c:v>10305.874</c:v>
                </c:pt>
                <c:pt idx="24">
                  <c:v>10435.081</c:v>
                </c:pt>
                <c:pt idx="25">
                  <c:v>10572.596</c:v>
                </c:pt>
              </c:numCache>
            </c:numRef>
          </c:yVal>
          <c:smooth val="1"/>
          <c:extLst>
            <c:ext xmlns:c16="http://schemas.microsoft.com/office/drawing/2014/chart" uri="{C3380CC4-5D6E-409C-BE32-E72D297353CC}">
              <c16:uniqueId val="{00000003-1B3D-4BF2-81AB-DDF9EEE8AD14}"/>
            </c:ext>
          </c:extLst>
        </c:ser>
        <c:ser>
          <c:idx val="4"/>
          <c:order val="4"/>
          <c:tx>
            <c:strRef>
              <c:f>All!$D$59</c:f>
              <c:strCache>
                <c:ptCount val="1"/>
                <c:pt idx="0">
                  <c:v>Bidirectional 5</c:v>
                </c:pt>
              </c:strCache>
            </c:strRef>
          </c:tx>
          <c:spPr>
            <a:ln w="19050" cap="rnd">
              <a:solidFill>
                <a:srgbClr val="FF5050"/>
              </a:solidFill>
              <a:prstDash val="sys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All!$E$59:$AD$59</c:f>
              <c:numCache>
                <c:formatCode>General</c:formatCode>
                <c:ptCount val="26"/>
                <c:pt idx="16">
                  <c:v>9721.4930000000004</c:v>
                </c:pt>
                <c:pt idx="17">
                  <c:v>9738.6119999999992</c:v>
                </c:pt>
                <c:pt idx="18">
                  <c:v>9764.0640000000003</c:v>
                </c:pt>
                <c:pt idx="19">
                  <c:v>9797.0750000000007</c:v>
                </c:pt>
                <c:pt idx="20">
                  <c:v>9836.7800000000007</c:v>
                </c:pt>
                <c:pt idx="21">
                  <c:v>9882.4359999999997</c:v>
                </c:pt>
                <c:pt idx="22">
                  <c:v>9933.41</c:v>
                </c:pt>
                <c:pt idx="23">
                  <c:v>9989.1689999999999</c:v>
                </c:pt>
                <c:pt idx="24">
                  <c:v>10049.253000000001</c:v>
                </c:pt>
                <c:pt idx="25">
                  <c:v>10113.272999999999</c:v>
                </c:pt>
              </c:numCache>
            </c:numRef>
          </c:yVal>
          <c:smooth val="1"/>
          <c:extLst>
            <c:ext xmlns:c16="http://schemas.microsoft.com/office/drawing/2014/chart" uri="{C3380CC4-5D6E-409C-BE32-E72D297353CC}">
              <c16:uniqueId val="{00000004-1B3D-4BF2-81AB-DDF9EEE8AD14}"/>
            </c:ext>
          </c:extLst>
        </c:ser>
        <c:ser>
          <c:idx val="5"/>
          <c:order val="5"/>
          <c:tx>
            <c:strRef>
              <c:f>All!$D$60</c:f>
              <c:strCache>
                <c:ptCount val="1"/>
                <c:pt idx="0">
                  <c:v>Bidirectional 8</c:v>
                </c:pt>
              </c:strCache>
            </c:strRef>
          </c:tx>
          <c:spPr>
            <a:ln w="19050" cap="rnd">
              <a:solidFill>
                <a:srgbClr val="FF0000"/>
              </a:solidFill>
              <a:prstDash val="sys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All!$E$60:$AD$60</c:f>
              <c:numCache>
                <c:formatCode>General</c:formatCode>
                <c:ptCount val="26"/>
                <c:pt idx="16">
                  <c:v>9723.2780000000002</c:v>
                </c:pt>
                <c:pt idx="17">
                  <c:v>9743.8539999999994</c:v>
                </c:pt>
                <c:pt idx="18">
                  <c:v>9774.6460000000006</c:v>
                </c:pt>
                <c:pt idx="19">
                  <c:v>9814.3310000000001</c:v>
                </c:pt>
                <c:pt idx="20">
                  <c:v>9862.0879999999997</c:v>
                </c:pt>
                <c:pt idx="21">
                  <c:v>9916.91</c:v>
                </c:pt>
                <c:pt idx="22">
                  <c:v>9978.0869999999995</c:v>
                </c:pt>
                <c:pt idx="23">
                  <c:v>10044.939</c:v>
                </c:pt>
                <c:pt idx="24">
                  <c:v>10116.862999999999</c:v>
                </c:pt>
                <c:pt idx="25">
                  <c:v>10193.328</c:v>
                </c:pt>
              </c:numCache>
            </c:numRef>
          </c:yVal>
          <c:smooth val="1"/>
          <c:extLst>
            <c:ext xmlns:c16="http://schemas.microsoft.com/office/drawing/2014/chart" uri="{C3380CC4-5D6E-409C-BE32-E72D297353CC}">
              <c16:uniqueId val="{00000005-1B3D-4BF2-81AB-DDF9EEE8AD14}"/>
            </c:ext>
          </c:extLst>
        </c:ser>
        <c:ser>
          <c:idx val="6"/>
          <c:order val="6"/>
          <c:tx>
            <c:strRef>
              <c:f>All!$D$61</c:f>
              <c:strCache>
                <c:ptCount val="1"/>
                <c:pt idx="0">
                  <c:v>Bidirectional 11</c:v>
                </c:pt>
              </c:strCache>
            </c:strRef>
          </c:tx>
          <c:spPr>
            <a:ln w="19050" cap="rnd">
              <a:solidFill>
                <a:srgbClr val="CC0000"/>
              </a:solidFill>
              <a:prstDash val="sys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All!$E$61:$AD$61</c:f>
              <c:numCache>
                <c:formatCode>General</c:formatCode>
                <c:ptCount val="26"/>
                <c:pt idx="16">
                  <c:v>9716.6830000000009</c:v>
                </c:pt>
                <c:pt idx="17">
                  <c:v>9728.2189999999991</c:v>
                </c:pt>
                <c:pt idx="18">
                  <c:v>9747.2720000000008</c:v>
                </c:pt>
                <c:pt idx="19">
                  <c:v>9773.2849999999999</c:v>
                </c:pt>
                <c:pt idx="20">
                  <c:v>9805.4794999999995</c:v>
                </c:pt>
                <c:pt idx="21">
                  <c:v>9843.2569999999996</c:v>
                </c:pt>
                <c:pt idx="22">
                  <c:v>9886.0689999999995</c:v>
                </c:pt>
                <c:pt idx="23">
                  <c:v>9933.7119999999995</c:v>
                </c:pt>
                <c:pt idx="24">
                  <c:v>9985.5470000000005</c:v>
                </c:pt>
                <c:pt idx="25">
                  <c:v>10041.332</c:v>
                </c:pt>
              </c:numCache>
            </c:numRef>
          </c:yVal>
          <c:smooth val="1"/>
          <c:extLst>
            <c:ext xmlns:c16="http://schemas.microsoft.com/office/drawing/2014/chart" uri="{C3380CC4-5D6E-409C-BE32-E72D297353CC}">
              <c16:uniqueId val="{00000006-1B3D-4BF2-81AB-DDF9EEE8AD14}"/>
            </c:ext>
          </c:extLst>
        </c:ser>
        <c:ser>
          <c:idx val="7"/>
          <c:order val="7"/>
          <c:tx>
            <c:strRef>
              <c:f>All!$D$62</c:f>
              <c:strCache>
                <c:ptCount val="1"/>
                <c:pt idx="0">
                  <c:v>CSP-VSG</c:v>
                </c:pt>
              </c:strCache>
            </c:strRef>
          </c:tx>
          <c:spPr>
            <a:ln w="19050" cap="rnd">
              <a:solidFill>
                <a:srgbClr val="00B050"/>
              </a:solidFill>
              <a:prstDash val="lg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All!$E$62:$AD$62</c:f>
              <c:numCache>
                <c:formatCode>General</c:formatCode>
                <c:ptCount val="26"/>
                <c:pt idx="16">
                  <c:v>9773.4604419999996</c:v>
                </c:pt>
                <c:pt idx="17">
                  <c:v>9837.1964349999998</c:v>
                </c:pt>
                <c:pt idx="18">
                  <c:v>9903.1486530000002</c:v>
                </c:pt>
                <c:pt idx="19">
                  <c:v>9969.3191669999997</c:v>
                </c:pt>
                <c:pt idx="20">
                  <c:v>10035.92044</c:v>
                </c:pt>
                <c:pt idx="21">
                  <c:v>10103.025299999999</c:v>
                </c:pt>
                <c:pt idx="22">
                  <c:v>10170.25281</c:v>
                </c:pt>
                <c:pt idx="23">
                  <c:v>10237.651669999999</c:v>
                </c:pt>
                <c:pt idx="24">
                  <c:v>10305.25877</c:v>
                </c:pt>
                <c:pt idx="25">
                  <c:v>10373.08958</c:v>
                </c:pt>
              </c:numCache>
            </c:numRef>
          </c:yVal>
          <c:smooth val="1"/>
          <c:extLst>
            <c:ext xmlns:c16="http://schemas.microsoft.com/office/drawing/2014/chart" uri="{C3380CC4-5D6E-409C-BE32-E72D297353CC}">
              <c16:uniqueId val="{00000007-1B3D-4BF2-81AB-DDF9EEE8AD14}"/>
            </c:ext>
          </c:extLst>
        </c:ser>
        <c:ser>
          <c:idx val="8"/>
          <c:order val="8"/>
          <c:tx>
            <c:strRef>
              <c:f>All!$D$63</c:f>
              <c:strCache>
                <c:ptCount val="1"/>
                <c:pt idx="0">
                  <c:v>LIN/EXP</c:v>
                </c:pt>
              </c:strCache>
            </c:strRef>
          </c:tx>
          <c:spPr>
            <a:ln w="19050" cap="rnd">
              <a:solidFill>
                <a:srgbClr val="FFC000"/>
              </a:solidFill>
              <a:prstDash val="lg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All!$E$63:$AD$63</c:f>
              <c:numCache>
                <c:formatCode>General</c:formatCode>
                <c:ptCount val="26"/>
                <c:pt idx="16">
                  <c:v>9678.7152810000007</c:v>
                </c:pt>
                <c:pt idx="17">
                  <c:v>9643.5587290000003</c:v>
                </c:pt>
                <c:pt idx="18">
                  <c:v>9608.5298779999994</c:v>
                </c:pt>
                <c:pt idx="19">
                  <c:v>9573.6282640000009</c:v>
                </c:pt>
                <c:pt idx="20">
                  <c:v>9538.8534249999993</c:v>
                </c:pt>
                <c:pt idx="21">
                  <c:v>9504.2049009999992</c:v>
                </c:pt>
                <c:pt idx="22">
                  <c:v>9469.6822329999995</c:v>
                </c:pt>
                <c:pt idx="23">
                  <c:v>9435.2849640000004</c:v>
                </c:pt>
                <c:pt idx="24">
                  <c:v>9401.0126369999998</c:v>
                </c:pt>
                <c:pt idx="25">
                  <c:v>9366.8647999999994</c:v>
                </c:pt>
              </c:numCache>
            </c:numRef>
          </c:yVal>
          <c:smooth val="1"/>
          <c:extLst>
            <c:ext xmlns:c16="http://schemas.microsoft.com/office/drawing/2014/chart" uri="{C3380CC4-5D6E-409C-BE32-E72D297353CC}">
              <c16:uniqueId val="{00000008-1B3D-4BF2-81AB-DDF9EEE8AD14}"/>
            </c:ext>
          </c:extLst>
        </c:ser>
        <c:dLbls>
          <c:showLegendKey val="0"/>
          <c:showVal val="0"/>
          <c:showCatName val="0"/>
          <c:showSerName val="0"/>
          <c:showPercent val="0"/>
          <c:showBubbleSize val="0"/>
        </c:dLbls>
        <c:axId val="1232807"/>
        <c:axId val="1230839"/>
      </c:scatterChart>
      <c:valAx>
        <c:axId val="1232807"/>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dirty="0"/>
                  <a:t>Year</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230839"/>
        <c:crosses val="autoZero"/>
        <c:crossBetween val="midCat"/>
      </c:valAx>
      <c:valAx>
        <c:axId val="1230839"/>
        <c:scaling>
          <c:orientation val="minMax"/>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232807"/>
        <c:crosses val="autoZero"/>
        <c:crossBetween val="midCat"/>
      </c:valAx>
      <c:spPr>
        <a:solidFill>
          <a:schemeClr val="bg2"/>
        </a:solidFill>
        <a:ln w="38100">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4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sz="1400"/>
            </a:pPr>
            <a:r>
              <a:rPr lang="en-US" sz="1400" dirty="0"/>
              <a:t>Mudgee Region-West: 2011 Based Projections</a:t>
            </a:r>
          </a:p>
        </c:rich>
      </c:tx>
      <c:overlay val="0"/>
      <c:spPr>
        <a:noFill/>
        <a:ln>
          <a:noFill/>
        </a:ln>
        <a:effectLst/>
      </c:spPr>
    </c:title>
    <c:autoTitleDeleted val="0"/>
    <c:plotArea>
      <c:layout/>
      <c:scatterChart>
        <c:scatterStyle val="smoothMarker"/>
        <c:varyColors val="0"/>
        <c:ser>
          <c:idx val="0"/>
          <c:order val="0"/>
          <c:tx>
            <c:strRef>
              <c:f>All!$D$67</c:f>
              <c:strCache>
                <c:ptCount val="1"/>
                <c:pt idx="0">
                  <c:v>Actual</c:v>
                </c:pt>
              </c:strCache>
            </c:strRef>
          </c:tx>
          <c:spPr>
            <a:ln w="19050" cap="rnd">
              <a:solidFill>
                <a:schemeClr val="tx1"/>
              </a:solidFill>
              <a:prstDash val="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All!$E$67:$AD$67</c:f>
              <c:numCache>
                <c:formatCode>General</c:formatCode>
                <c:ptCount val="26"/>
                <c:pt idx="0">
                  <c:v>10354</c:v>
                </c:pt>
                <c:pt idx="1">
                  <c:v>10288</c:v>
                </c:pt>
                <c:pt idx="2">
                  <c:v>10228</c:v>
                </c:pt>
                <c:pt idx="3">
                  <c:v>10180</c:v>
                </c:pt>
                <c:pt idx="4">
                  <c:v>10151</c:v>
                </c:pt>
                <c:pt idx="5">
                  <c:v>10074</c:v>
                </c:pt>
                <c:pt idx="6">
                  <c:v>10020</c:v>
                </c:pt>
                <c:pt idx="7">
                  <c:v>9979</c:v>
                </c:pt>
                <c:pt idx="8">
                  <c:v>9925</c:v>
                </c:pt>
                <c:pt idx="9">
                  <c:v>9868</c:v>
                </c:pt>
                <c:pt idx="10">
                  <c:v>9827</c:v>
                </c:pt>
                <c:pt idx="11">
                  <c:v>9805</c:v>
                </c:pt>
                <c:pt idx="12">
                  <c:v>9757</c:v>
                </c:pt>
                <c:pt idx="13">
                  <c:v>9741</c:v>
                </c:pt>
                <c:pt idx="14">
                  <c:v>9718</c:v>
                </c:pt>
                <c:pt idx="15">
                  <c:v>9714</c:v>
                </c:pt>
                <c:pt idx="16">
                  <c:v>9723</c:v>
                </c:pt>
                <c:pt idx="17">
                  <c:v>9839</c:v>
                </c:pt>
                <c:pt idx="18">
                  <c:v>10005</c:v>
                </c:pt>
                <c:pt idx="19">
                  <c:v>10130</c:v>
                </c:pt>
                <c:pt idx="20">
                  <c:v>10230</c:v>
                </c:pt>
                <c:pt idx="21">
                  <c:v>10302</c:v>
                </c:pt>
                <c:pt idx="22">
                  <c:v>10363</c:v>
                </c:pt>
                <c:pt idx="23">
                  <c:v>10413</c:v>
                </c:pt>
                <c:pt idx="24">
                  <c:v>10478</c:v>
                </c:pt>
                <c:pt idx="25">
                  <c:v>10514</c:v>
                </c:pt>
              </c:numCache>
            </c:numRef>
          </c:yVal>
          <c:smooth val="1"/>
          <c:extLst>
            <c:ext xmlns:c16="http://schemas.microsoft.com/office/drawing/2014/chart" uri="{C3380CC4-5D6E-409C-BE32-E72D297353CC}">
              <c16:uniqueId val="{00000000-239A-4527-A469-BE83B51CD015}"/>
            </c:ext>
          </c:extLst>
        </c:ser>
        <c:ser>
          <c:idx val="1"/>
          <c:order val="1"/>
          <c:tx>
            <c:strRef>
              <c:f>All!$D$68</c:f>
              <c:strCache>
                <c:ptCount val="1"/>
                <c:pt idx="0">
                  <c:v>Simple 5</c:v>
                </c:pt>
              </c:strCache>
            </c:strRef>
          </c:tx>
          <c:spPr>
            <a:ln w="19050" cap="rnd">
              <a:solidFill>
                <a:srgbClr val="0099FF"/>
              </a:solidFill>
              <a:prstDash val="sys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All!$E$68:$AD$68</c:f>
              <c:numCache>
                <c:formatCode>General</c:formatCode>
                <c:ptCount val="26"/>
                <c:pt idx="21">
                  <c:v>10311.311</c:v>
                </c:pt>
                <c:pt idx="22">
                  <c:v>10375.200999999999</c:v>
                </c:pt>
                <c:pt idx="23">
                  <c:v>10423.444</c:v>
                </c:pt>
                <c:pt idx="24">
                  <c:v>10457.746999999999</c:v>
                </c:pt>
                <c:pt idx="25">
                  <c:v>10479.575999999999</c:v>
                </c:pt>
              </c:numCache>
            </c:numRef>
          </c:yVal>
          <c:smooth val="1"/>
          <c:extLst>
            <c:ext xmlns:c16="http://schemas.microsoft.com/office/drawing/2014/chart" uri="{C3380CC4-5D6E-409C-BE32-E72D297353CC}">
              <c16:uniqueId val="{00000001-239A-4527-A469-BE83B51CD015}"/>
            </c:ext>
          </c:extLst>
        </c:ser>
        <c:ser>
          <c:idx val="2"/>
          <c:order val="2"/>
          <c:tx>
            <c:strRef>
              <c:f>All!$D$69</c:f>
              <c:strCache>
                <c:ptCount val="1"/>
                <c:pt idx="0">
                  <c:v>Simple 8</c:v>
                </c:pt>
              </c:strCache>
            </c:strRef>
          </c:tx>
          <c:spPr>
            <a:ln w="19050" cap="rnd">
              <a:solidFill>
                <a:srgbClr val="0066FF"/>
              </a:solidFill>
              <a:prstDash val="sys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All!$E$69:$AD$69</c:f>
              <c:numCache>
                <c:formatCode>General</c:formatCode>
                <c:ptCount val="26"/>
                <c:pt idx="21">
                  <c:v>10318.276</c:v>
                </c:pt>
                <c:pt idx="22">
                  <c:v>10393.115</c:v>
                </c:pt>
                <c:pt idx="23">
                  <c:v>10454.183000000001</c:v>
                </c:pt>
                <c:pt idx="24">
                  <c:v>10502.270500000001</c:v>
                </c:pt>
                <c:pt idx="25">
                  <c:v>10538.195</c:v>
                </c:pt>
              </c:numCache>
            </c:numRef>
          </c:yVal>
          <c:smooth val="1"/>
          <c:extLst>
            <c:ext xmlns:c16="http://schemas.microsoft.com/office/drawing/2014/chart" uri="{C3380CC4-5D6E-409C-BE32-E72D297353CC}">
              <c16:uniqueId val="{00000002-239A-4527-A469-BE83B51CD015}"/>
            </c:ext>
          </c:extLst>
        </c:ser>
        <c:ser>
          <c:idx val="3"/>
          <c:order val="3"/>
          <c:tx>
            <c:strRef>
              <c:f>All!$D$70</c:f>
              <c:strCache>
                <c:ptCount val="1"/>
                <c:pt idx="0">
                  <c:v>Simple 11</c:v>
                </c:pt>
              </c:strCache>
            </c:strRef>
          </c:tx>
          <c:spPr>
            <a:ln w="19050" cap="rnd">
              <a:solidFill>
                <a:srgbClr val="000099"/>
              </a:solidFill>
              <a:prstDash val="sys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All!$E$70:$AD$70</c:f>
              <c:numCache>
                <c:formatCode>General</c:formatCode>
                <c:ptCount val="26"/>
                <c:pt idx="21">
                  <c:v>10324.871999999999</c:v>
                </c:pt>
                <c:pt idx="22">
                  <c:v>10412.147000000001</c:v>
                </c:pt>
                <c:pt idx="23">
                  <c:v>10491.019</c:v>
                </c:pt>
                <c:pt idx="24">
                  <c:v>10561.808999999999</c:v>
                </c:pt>
                <c:pt idx="25">
                  <c:v>10625.147999999999</c:v>
                </c:pt>
              </c:numCache>
            </c:numRef>
          </c:yVal>
          <c:smooth val="1"/>
          <c:extLst>
            <c:ext xmlns:c16="http://schemas.microsoft.com/office/drawing/2014/chart" uri="{C3380CC4-5D6E-409C-BE32-E72D297353CC}">
              <c16:uniqueId val="{00000003-239A-4527-A469-BE83B51CD015}"/>
            </c:ext>
          </c:extLst>
        </c:ser>
        <c:ser>
          <c:idx val="4"/>
          <c:order val="4"/>
          <c:tx>
            <c:strRef>
              <c:f>All!$D$71</c:f>
              <c:strCache>
                <c:ptCount val="1"/>
                <c:pt idx="0">
                  <c:v>Bidirectional 5</c:v>
                </c:pt>
              </c:strCache>
            </c:strRef>
          </c:tx>
          <c:spPr>
            <a:ln w="19050" cap="rnd">
              <a:solidFill>
                <a:srgbClr val="FF5050"/>
              </a:solidFill>
              <a:prstDash val="sys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All!$E$71:$AD$71</c:f>
              <c:numCache>
                <c:formatCode>General</c:formatCode>
                <c:ptCount val="26"/>
                <c:pt idx="21">
                  <c:v>10317.117</c:v>
                </c:pt>
                <c:pt idx="22">
                  <c:v>10390.870000000001</c:v>
                </c:pt>
                <c:pt idx="23">
                  <c:v>10451.684999999999</c:v>
                </c:pt>
                <c:pt idx="24">
                  <c:v>10500.548000000001</c:v>
                </c:pt>
                <c:pt idx="25">
                  <c:v>10538.383</c:v>
                </c:pt>
              </c:numCache>
            </c:numRef>
          </c:yVal>
          <c:smooth val="1"/>
          <c:extLst>
            <c:ext xmlns:c16="http://schemas.microsoft.com/office/drawing/2014/chart" uri="{C3380CC4-5D6E-409C-BE32-E72D297353CC}">
              <c16:uniqueId val="{00000004-239A-4527-A469-BE83B51CD015}"/>
            </c:ext>
          </c:extLst>
        </c:ser>
        <c:ser>
          <c:idx val="5"/>
          <c:order val="5"/>
          <c:tx>
            <c:strRef>
              <c:f>All!$D$72</c:f>
              <c:strCache>
                <c:ptCount val="1"/>
                <c:pt idx="0">
                  <c:v>Bidirectional 8</c:v>
                </c:pt>
              </c:strCache>
            </c:strRef>
          </c:tx>
          <c:spPr>
            <a:ln w="19050" cap="rnd">
              <a:solidFill>
                <a:srgbClr val="FF0000"/>
              </a:solidFill>
              <a:prstDash val="sys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All!$E$72:$AD$72</c:f>
              <c:numCache>
                <c:formatCode>General</c:formatCode>
                <c:ptCount val="26"/>
                <c:pt idx="21">
                  <c:v>10314.602999999999</c:v>
                </c:pt>
                <c:pt idx="22">
                  <c:v>10382.456</c:v>
                </c:pt>
                <c:pt idx="23">
                  <c:v>10433.406999999999</c:v>
                </c:pt>
                <c:pt idx="24">
                  <c:v>10468.446</c:v>
                </c:pt>
                <c:pt idx="25">
                  <c:v>10488.513999999999</c:v>
                </c:pt>
              </c:numCache>
            </c:numRef>
          </c:yVal>
          <c:smooth val="1"/>
          <c:extLst>
            <c:ext xmlns:c16="http://schemas.microsoft.com/office/drawing/2014/chart" uri="{C3380CC4-5D6E-409C-BE32-E72D297353CC}">
              <c16:uniqueId val="{00000005-239A-4527-A469-BE83B51CD015}"/>
            </c:ext>
          </c:extLst>
        </c:ser>
        <c:ser>
          <c:idx val="6"/>
          <c:order val="6"/>
          <c:tx>
            <c:strRef>
              <c:f>All!$D$73</c:f>
              <c:strCache>
                <c:ptCount val="1"/>
                <c:pt idx="0">
                  <c:v>Bidirectional 11</c:v>
                </c:pt>
              </c:strCache>
            </c:strRef>
          </c:tx>
          <c:spPr>
            <a:ln w="19050" cap="rnd">
              <a:solidFill>
                <a:srgbClr val="CC0000"/>
              </a:solidFill>
              <a:prstDash val="sys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All!$E$73:$AD$73</c:f>
              <c:numCache>
                <c:formatCode>General</c:formatCode>
                <c:ptCount val="26"/>
                <c:pt idx="21">
                  <c:v>10326.724</c:v>
                </c:pt>
                <c:pt idx="22">
                  <c:v>10417.127</c:v>
                </c:pt>
                <c:pt idx="23">
                  <c:v>10500.092000000001</c:v>
                </c:pt>
                <c:pt idx="24">
                  <c:v>10576.147999999999</c:v>
                </c:pt>
                <c:pt idx="25">
                  <c:v>10645.49</c:v>
                </c:pt>
              </c:numCache>
            </c:numRef>
          </c:yVal>
          <c:smooth val="1"/>
          <c:extLst>
            <c:ext xmlns:c16="http://schemas.microsoft.com/office/drawing/2014/chart" uri="{C3380CC4-5D6E-409C-BE32-E72D297353CC}">
              <c16:uniqueId val="{00000006-239A-4527-A469-BE83B51CD015}"/>
            </c:ext>
          </c:extLst>
        </c:ser>
        <c:ser>
          <c:idx val="7"/>
          <c:order val="7"/>
          <c:tx>
            <c:strRef>
              <c:f>All!$D$74</c:f>
              <c:strCache>
                <c:ptCount val="1"/>
                <c:pt idx="0">
                  <c:v>CSP-VSG</c:v>
                </c:pt>
              </c:strCache>
            </c:strRef>
          </c:tx>
          <c:spPr>
            <a:ln w="19050" cap="rnd">
              <a:solidFill>
                <a:srgbClr val="00B050"/>
              </a:solidFill>
              <a:prstDash val="lg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All!$E$74:$AD$74</c:f>
              <c:numCache>
                <c:formatCode>General</c:formatCode>
                <c:ptCount val="26"/>
                <c:pt idx="21">
                  <c:v>10342.165709999999</c:v>
                </c:pt>
                <c:pt idx="22">
                  <c:v>10458.76031</c:v>
                </c:pt>
                <c:pt idx="23">
                  <c:v>10577.536389999999</c:v>
                </c:pt>
                <c:pt idx="24">
                  <c:v>10699.7011</c:v>
                </c:pt>
                <c:pt idx="25">
                  <c:v>10822.6495</c:v>
                </c:pt>
              </c:numCache>
            </c:numRef>
          </c:yVal>
          <c:smooth val="1"/>
          <c:extLst>
            <c:ext xmlns:c16="http://schemas.microsoft.com/office/drawing/2014/chart" uri="{C3380CC4-5D6E-409C-BE32-E72D297353CC}">
              <c16:uniqueId val="{00000007-239A-4527-A469-BE83B51CD015}"/>
            </c:ext>
          </c:extLst>
        </c:ser>
        <c:ser>
          <c:idx val="8"/>
          <c:order val="8"/>
          <c:tx>
            <c:strRef>
              <c:f>All!$D$75</c:f>
              <c:strCache>
                <c:ptCount val="1"/>
                <c:pt idx="0">
                  <c:v>LIN/EXP</c:v>
                </c:pt>
              </c:strCache>
            </c:strRef>
          </c:tx>
          <c:spPr>
            <a:ln w="19050" cap="rnd">
              <a:solidFill>
                <a:srgbClr val="FFC000"/>
              </a:solidFill>
              <a:prstDash val="lgDash"/>
              <a:round/>
            </a:ln>
            <a:effectLst/>
          </c:spPr>
          <c:marker>
            <c:symbol val="none"/>
          </c:marker>
          <c:xVal>
            <c:numRef>
              <c:f>All!$E$1:$AD$1</c:f>
              <c:numCache>
                <c:formatCode>General</c:formatCode>
                <c:ptCount val="26"/>
                <c:pt idx="0">
                  <c:v>1991</c:v>
                </c:pt>
                <c:pt idx="1">
                  <c:v>1992</c:v>
                </c:pt>
                <c:pt idx="2">
                  <c:v>1993</c:v>
                </c:pt>
                <c:pt idx="3">
                  <c:v>1994</c:v>
                </c:pt>
                <c:pt idx="4">
                  <c:v>1995</c:v>
                </c:pt>
                <c:pt idx="5">
                  <c:v>1996</c:v>
                </c:pt>
                <c:pt idx="6">
                  <c:v>1997</c:v>
                </c:pt>
                <c:pt idx="7">
                  <c:v>1998</c:v>
                </c:pt>
                <c:pt idx="8">
                  <c:v>1999</c:v>
                </c:pt>
                <c:pt idx="9">
                  <c:v>2000</c:v>
                </c:pt>
                <c:pt idx="10">
                  <c:v>2001</c:v>
                </c:pt>
                <c:pt idx="11">
                  <c:v>2002</c:v>
                </c:pt>
                <c:pt idx="12">
                  <c:v>2003</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2016</c:v>
                </c:pt>
              </c:numCache>
            </c:numRef>
          </c:xVal>
          <c:yVal>
            <c:numRef>
              <c:f>All!$E$75:$AD$75</c:f>
              <c:numCache>
                <c:formatCode>General</c:formatCode>
                <c:ptCount val="26"/>
                <c:pt idx="21">
                  <c:v>10270.299999999999</c:v>
                </c:pt>
                <c:pt idx="22">
                  <c:v>10310.6</c:v>
                </c:pt>
                <c:pt idx="23">
                  <c:v>10350.9</c:v>
                </c:pt>
                <c:pt idx="24">
                  <c:v>10391.200000000001</c:v>
                </c:pt>
                <c:pt idx="25">
                  <c:v>10431.5</c:v>
                </c:pt>
              </c:numCache>
            </c:numRef>
          </c:yVal>
          <c:smooth val="1"/>
          <c:extLst>
            <c:ext xmlns:c16="http://schemas.microsoft.com/office/drawing/2014/chart" uri="{C3380CC4-5D6E-409C-BE32-E72D297353CC}">
              <c16:uniqueId val="{00000008-239A-4527-A469-BE83B51CD015}"/>
            </c:ext>
          </c:extLst>
        </c:ser>
        <c:dLbls>
          <c:showLegendKey val="0"/>
          <c:showVal val="0"/>
          <c:showCatName val="0"/>
          <c:showSerName val="0"/>
          <c:showPercent val="0"/>
          <c:showBubbleSize val="0"/>
        </c:dLbls>
        <c:axId val="1232807"/>
        <c:axId val="1230839"/>
      </c:scatterChart>
      <c:valAx>
        <c:axId val="1232807"/>
        <c:scaling>
          <c:orientation val="minMax"/>
        </c:scaling>
        <c:delete val="0"/>
        <c:axPos val="b"/>
        <c:title>
          <c:tx>
            <c:rich>
              <a:bodyPr rot="0" vert="horz"/>
              <a:lstStyle/>
              <a:p>
                <a:pPr>
                  <a:defRPr/>
                </a:pPr>
                <a:r>
                  <a:rPr lang="en-US" dirty="0"/>
                  <a:t>Year</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1230839"/>
        <c:crosses val="autoZero"/>
        <c:crossBetween val="midCat"/>
      </c:valAx>
      <c:valAx>
        <c:axId val="1230839"/>
        <c:scaling>
          <c:orientation val="minMax"/>
        </c:scaling>
        <c:delete val="0"/>
        <c:axPos val="l"/>
        <c:title>
          <c:tx>
            <c:rich>
              <a:bodyPr rot="-5400000" vert="horz"/>
              <a:lstStyle/>
              <a:p>
                <a:pPr>
                  <a:defRPr/>
                </a:pPr>
                <a:r>
                  <a:rPr lang="en-US" dirty="0"/>
                  <a:t>Population</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1232807"/>
        <c:crosses val="autoZero"/>
        <c:crossBetween val="midCat"/>
      </c:valAx>
      <c:spPr>
        <a:solidFill>
          <a:schemeClr val="bg2"/>
        </a:solidFill>
        <a:ln w="38100">
          <a:noFill/>
        </a:ln>
        <a:effectLst/>
      </c:spPr>
    </c:plotArea>
    <c:legend>
      <c:legendPos val="r"/>
      <c:overlay val="0"/>
      <c:spPr>
        <a:noFill/>
        <a:ln>
          <a:noFill/>
        </a:ln>
        <a:effectLst/>
      </c:spPr>
      <c:txPr>
        <a:bodyPr rot="0" vert="horz"/>
        <a:lstStyle/>
        <a:p>
          <a:pPr>
            <a:defRPr/>
          </a:pPr>
          <a:endParaRPr lang="en-US"/>
        </a:p>
      </c:txPr>
    </c:legend>
    <c:plotVisOnly val="1"/>
    <c:dispBlanksAs val="gap"/>
    <c:showDLblsOverMax val="0"/>
    <c:extLst/>
  </c:chart>
  <c:spPr>
    <a:ln>
      <a:noFill/>
    </a:ln>
  </c:spPr>
  <c:txPr>
    <a:bodyPr/>
    <a:lstStyle/>
    <a:p>
      <a:pPr>
        <a:defRPr sz="14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0.10927</cdr:x>
      <cdr:y>0.70651</cdr:y>
    </cdr:from>
    <cdr:to>
      <cdr:x>0.42543</cdr:x>
      <cdr:y>0.77499</cdr:y>
    </cdr:to>
    <cdr:sp macro="" textlink="">
      <cdr:nvSpPr>
        <cdr:cNvPr id="2" name="Rectangle 1">
          <a:extLst xmlns:a="http://schemas.openxmlformats.org/drawingml/2006/main">
            <a:ext uri="{FF2B5EF4-FFF2-40B4-BE49-F238E27FC236}">
              <a16:creationId xmlns:a16="http://schemas.microsoft.com/office/drawing/2014/main" id="{8F0CCE31-3DAB-F30D-18B5-58151DA0D673}"/>
            </a:ext>
          </a:extLst>
        </cdr:cNvPr>
        <cdr:cNvSpPr/>
      </cdr:nvSpPr>
      <cdr:spPr>
        <a:xfrm xmlns:a="http://schemas.openxmlformats.org/drawingml/2006/main">
          <a:off x="619310" y="3335151"/>
          <a:ext cx="1791854" cy="323272"/>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dk1"/>
        </a:lnRef>
        <a:fillRef xmlns:a="http://schemas.openxmlformats.org/drawingml/2006/main" idx="1">
          <a:schemeClr val="lt1"/>
        </a:fillRef>
        <a:effectRef xmlns:a="http://schemas.openxmlformats.org/drawingml/2006/main" idx="0">
          <a:schemeClr val="dk1"/>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r>
            <a:rPr lang="en-US" sz="1600" b="1" u="sng" dirty="0">
              <a:latin typeface="Times New Roman" panose="02020603050405020304" pitchFamily="18" charset="0"/>
              <a:cs typeface="Times New Roman" panose="02020603050405020304" pitchFamily="18" charset="0"/>
            </a:rPr>
            <a:t>Search Terms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25/10/2023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10</a:t>
            </a:fld>
            <a:endParaRPr lang="en-AU" dirty="0"/>
          </a:p>
        </p:txBody>
      </p:sp>
    </p:spTree>
    <p:extLst>
      <p:ext uri="{BB962C8B-B14F-4D97-AF65-F5344CB8AC3E}">
        <p14:creationId xmlns:p14="http://schemas.microsoft.com/office/powerpoint/2010/main" val="127041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14</a:t>
            </a:fld>
            <a:endParaRPr lang="en-AU" dirty="0"/>
          </a:p>
        </p:txBody>
      </p:sp>
    </p:spTree>
    <p:extLst>
      <p:ext uri="{BB962C8B-B14F-4D97-AF65-F5344CB8AC3E}">
        <p14:creationId xmlns:p14="http://schemas.microsoft.com/office/powerpoint/2010/main" val="40638262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dpi="0" rotWithShape="1">
            <a:blip r:embed="rId2"/>
            <a:srcRect/>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4580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91357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3"/>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862107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en-US"/>
              <a:t>Click to edit Master title style</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77048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3294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33165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340252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75262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US"/>
              <a:t>Click icon to add picture</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a:blipFill>
            <a:blip r:embed="rId3"/>
            <a:stretch>
              <a:fillRect/>
            </a:stretch>
          </a:blipFill>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17761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268021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78477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887653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3873191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82467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13176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325861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21343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6385034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99571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44397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607591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01475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342566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642194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014275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798071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263184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98085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175611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Strength">
    <p:bg>
      <p:bgPr>
        <a:blipFill>
          <a:blip r:embed="rId2"/>
          <a:stretch>
            <a:fillRect/>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7656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724630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204199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192081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5545353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847522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6121405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25/10/2023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30970986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25/10/2023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25/10/2023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25/10/2023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3735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29166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7462895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02397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2262753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090125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25/10/2023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283428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25/10/2023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25/10/2023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2848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25/10/2023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Tree>
    <p:extLst>
      <p:ext uri="{BB962C8B-B14F-4D97-AF65-F5344CB8AC3E}">
        <p14:creationId xmlns:p14="http://schemas.microsoft.com/office/powerpoint/2010/main" val="14423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image" Target="../media/image1.png"/><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theme" Target="../theme/theme2.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3.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US"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25/10/2023</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2"/>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3" r:id="rId3"/>
    <p:sldLayoutId id="2147483765" r:id="rId4"/>
    <p:sldLayoutId id="2147483766" r:id="rId5"/>
    <p:sldLayoutId id="2147483667" r:id="rId6"/>
    <p:sldLayoutId id="2147483713" r:id="rId7"/>
    <p:sldLayoutId id="2147483668" r:id="rId8"/>
    <p:sldLayoutId id="2147483669" r:id="rId9"/>
    <p:sldLayoutId id="2147483649" r:id="rId10"/>
    <p:sldLayoutId id="2147483656" r:id="rId11"/>
    <p:sldLayoutId id="2147483658" r:id="rId12"/>
    <p:sldLayoutId id="2147483767" r:id="rId13"/>
    <p:sldLayoutId id="2147483670" r:id="rId14"/>
    <p:sldLayoutId id="2147483672" r:id="rId15"/>
    <p:sldLayoutId id="2147483673" r:id="rId16"/>
    <p:sldLayoutId id="2147483674" r:id="rId17"/>
    <p:sldLayoutId id="2147483675" r:id="rId18"/>
    <p:sldLayoutId id="2147483676" r:id="rId19"/>
    <p:sldLayoutId id="2147483671" r:id="rId20"/>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25/10/2023</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6"/>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25/10/2023</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13"/>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68" r:id="rId5"/>
    <p:sldLayoutId id="2147483726"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016/j.seps.2023.101658" TargetMode="External"/><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016/j.seps.2023.101658" TargetMode="External"/><Relationship Id="rId2" Type="http://schemas.openxmlformats.org/officeDocument/2006/relationships/hyperlink" Target="https://doi.org/10.1016/j.compenvurbsys.2022.101806"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500063" y="2487775"/>
            <a:ext cx="7775720" cy="2272930"/>
          </a:xfrm>
        </p:spPr>
        <p:txBody>
          <a:bodyPr/>
          <a:lstStyle/>
          <a:p>
            <a:r>
              <a:rPr lang="en-US" sz="3600" dirty="0">
                <a:latin typeface="Arial" panose="020B0604020202020204" pitchFamily="34" charset="0"/>
                <a:cs typeface="Arial" panose="020B0604020202020204" pitchFamily="34" charset="0"/>
              </a:rPr>
              <a:t>Small area population forecasting with machine learning</a:t>
            </a:r>
            <a:endParaRPr lang="en-AU" sz="36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a:t>
            </a:fld>
            <a:endParaRPr lang="en-AU" noProof="0" dirty="0"/>
          </a:p>
        </p:txBody>
      </p:sp>
      <p:sp>
        <p:nvSpPr>
          <p:cNvPr id="4" name="Text Placeholder 6">
            <a:extLst>
              <a:ext uri="{FF2B5EF4-FFF2-40B4-BE49-F238E27FC236}">
                <a16:creationId xmlns:a16="http://schemas.microsoft.com/office/drawing/2014/main" id="{0152811E-1E6D-F33D-E737-BAEEA1D2A9C9}"/>
              </a:ext>
            </a:extLst>
          </p:cNvPr>
          <p:cNvSpPr>
            <a:spLocks noGrp="1"/>
          </p:cNvSpPr>
          <p:nvPr>
            <p:ph type="body" sz="quarter" idx="17"/>
          </p:nvPr>
        </p:nvSpPr>
        <p:spPr>
          <a:xfrm>
            <a:off x="500063" y="4760705"/>
            <a:ext cx="5312158" cy="1661865"/>
          </a:xfrm>
        </p:spPr>
        <p:txBody>
          <a:bodyPr>
            <a:noAutofit/>
          </a:bodyPr>
          <a:lstStyle/>
          <a:p>
            <a:r>
              <a:rPr lang="en-US" sz="2200" dirty="0"/>
              <a:t>Irina Grossman</a:t>
            </a:r>
          </a:p>
          <a:p>
            <a:endParaRPr lang="en-US" sz="2200" dirty="0"/>
          </a:p>
          <a:p>
            <a:r>
              <a:rPr lang="en-US" sz="2200" b="0" dirty="0"/>
              <a:t>ARC Discovery Project DP200101480</a:t>
            </a:r>
          </a:p>
        </p:txBody>
      </p:sp>
    </p:spTree>
    <p:extLst>
      <p:ext uri="{BB962C8B-B14F-4D97-AF65-F5344CB8AC3E}">
        <p14:creationId xmlns:p14="http://schemas.microsoft.com/office/powerpoint/2010/main" val="2459855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Creating the training data</a:t>
            </a:r>
          </a:p>
        </p:txBody>
      </p:sp>
      <p:sp>
        <p:nvSpPr>
          <p:cNvPr id="7" name="Content Placeholder 6">
            <a:extLst>
              <a:ext uri="{FF2B5EF4-FFF2-40B4-BE49-F238E27FC236}">
                <a16:creationId xmlns:a16="http://schemas.microsoft.com/office/drawing/2014/main" id="{D07DE60C-F385-414C-8B4B-3519993CEDFB}"/>
              </a:ext>
            </a:extLst>
          </p:cNvPr>
          <p:cNvSpPr>
            <a:spLocks noGrp="1"/>
          </p:cNvSpPr>
          <p:nvPr>
            <p:ph idx="1"/>
          </p:nvPr>
        </p:nvSpPr>
        <p:spPr>
          <a:xfrm>
            <a:off x="316356" y="1282426"/>
            <a:ext cx="11408409" cy="5255200"/>
          </a:xfrm>
        </p:spPr>
        <p:txBody>
          <a:bodyPr/>
          <a:lstStyle/>
          <a:p>
            <a:pPr marL="285750" indent="-285750">
              <a:lnSpc>
                <a:spcPct val="110000"/>
              </a:lnSpc>
              <a:spcBef>
                <a:spcPts val="0"/>
              </a:spcBef>
              <a:buFont typeface="Arial" panose="020B0604020202020204" pitchFamily="34" charset="0"/>
              <a:buChar char="•"/>
            </a:pPr>
            <a:r>
              <a:rPr lang="en-AU" sz="1800" dirty="0">
                <a:cs typeface="Arial" panose="020B0604020202020204" pitchFamily="34" charset="0"/>
              </a:rPr>
              <a:t>Data must be converted into a structured format of input-output examples.</a:t>
            </a:r>
          </a:p>
          <a:p>
            <a:pPr marL="285750" indent="-285750">
              <a:lnSpc>
                <a:spcPct val="110000"/>
              </a:lnSpc>
              <a:spcBef>
                <a:spcPts val="0"/>
              </a:spcBef>
              <a:buFont typeface="Arial" panose="020B0604020202020204" pitchFamily="34" charset="0"/>
              <a:buChar char="•"/>
            </a:pPr>
            <a:endParaRPr lang="en-AU" sz="1800" dirty="0">
              <a:cs typeface="Arial" panose="020B0604020202020204" pitchFamily="34" charset="0"/>
            </a:endParaRPr>
          </a:p>
          <a:p>
            <a:pPr marL="285750" indent="-285750">
              <a:lnSpc>
                <a:spcPct val="110000"/>
              </a:lnSpc>
              <a:spcBef>
                <a:spcPts val="0"/>
              </a:spcBef>
              <a:buFont typeface="Arial" panose="020B0604020202020204" pitchFamily="34" charset="0"/>
              <a:buChar char="•"/>
            </a:pPr>
            <a:r>
              <a:rPr lang="en-AU" sz="1800" dirty="0">
                <a:cs typeface="Arial" panose="020B0604020202020204" pitchFamily="34" charset="0"/>
              </a:rPr>
              <a:t>We used the sliding window technique to create this training data</a:t>
            </a:r>
          </a:p>
          <a:p>
            <a:pPr marL="285750" indent="-285750">
              <a:lnSpc>
                <a:spcPct val="110000"/>
              </a:lnSpc>
              <a:spcBef>
                <a:spcPts val="0"/>
              </a:spcBef>
              <a:buFont typeface="Arial" panose="020B0604020202020204" pitchFamily="34" charset="0"/>
              <a:buChar char="•"/>
            </a:pPr>
            <a:endParaRPr lang="en-AU" sz="1800" dirty="0">
              <a:cs typeface="Arial" panose="020B0604020202020204" pitchFamily="34" charset="0"/>
            </a:endParaRPr>
          </a:p>
          <a:p>
            <a:pPr marL="285750" indent="-285750">
              <a:lnSpc>
                <a:spcPct val="110000"/>
              </a:lnSpc>
              <a:spcBef>
                <a:spcPts val="0"/>
              </a:spcBef>
              <a:buFont typeface="Arial" panose="020B0604020202020204" pitchFamily="34" charset="0"/>
              <a:buChar char="•"/>
            </a:pPr>
            <a:r>
              <a:rPr lang="en-AU" sz="1800" dirty="0">
                <a:cs typeface="Arial" panose="020B0604020202020204" pitchFamily="34" charset="0"/>
              </a:rPr>
              <a:t>Three input window widths were evaluated: 5,8, and 11</a:t>
            </a:r>
          </a:p>
          <a:p>
            <a:pPr>
              <a:lnSpc>
                <a:spcPct val="110000"/>
              </a:lnSpc>
              <a:spcBef>
                <a:spcPts val="0"/>
              </a:spcBef>
            </a:pPr>
            <a:endParaRPr lang="en-AU" sz="1800" dirty="0">
              <a:cs typeface="Arial" panose="020B0604020202020204" pitchFamily="34" charset="0"/>
            </a:endParaRPr>
          </a:p>
          <a:p>
            <a:pPr marL="285750" indent="-285750">
              <a:lnSpc>
                <a:spcPct val="110000"/>
              </a:lnSpc>
              <a:spcBef>
                <a:spcPts val="0"/>
              </a:spcBef>
              <a:buFont typeface="Arial" panose="020B0604020202020204" pitchFamily="34" charset="0"/>
              <a:buChar char="•"/>
            </a:pPr>
            <a:r>
              <a:rPr lang="en-AU" sz="1800" dirty="0">
                <a:cs typeface="Arial" panose="020B0604020202020204" pitchFamily="34" charset="0"/>
              </a:rPr>
              <a:t>Output window width of 1</a:t>
            </a:r>
          </a:p>
          <a:p>
            <a:pPr marL="342900" indent="-342900">
              <a:lnSpc>
                <a:spcPct val="110000"/>
              </a:lnSpc>
              <a:spcBef>
                <a:spcPts val="0"/>
              </a:spcBef>
            </a:pPr>
            <a:endParaRPr lang="en-AU" sz="1800" dirty="0">
              <a:cs typeface="Arial" panose="020B0604020202020204" pitchFamily="34" charset="0"/>
            </a:endParaRPr>
          </a:p>
          <a:p>
            <a:pPr marL="342900" indent="-342900">
              <a:lnSpc>
                <a:spcPct val="110000"/>
              </a:lnSpc>
              <a:spcBef>
                <a:spcPts val="0"/>
              </a:spcBef>
              <a:buFont typeface="Arial" panose="020B0604020202020204" pitchFamily="34" charset="0"/>
              <a:buChar char="•"/>
            </a:pPr>
            <a:r>
              <a:rPr lang="en-AU" sz="1800" dirty="0">
                <a:cs typeface="Arial" panose="020B0604020202020204" pitchFamily="34" charset="0"/>
              </a:rPr>
              <a:t>Data was scaled using the min-max method as for many machine learning methods, it is faster to optimise model parameters when all data is on the same scale</a:t>
            </a:r>
          </a:p>
          <a:p>
            <a:pPr marL="342900" indent="-342900">
              <a:lnSpc>
                <a:spcPct val="110000"/>
              </a:lnSpc>
              <a:spcBef>
                <a:spcPts val="0"/>
              </a:spcBef>
            </a:pPr>
            <a:endParaRPr lang="en-AU" sz="1800" dirty="0">
              <a:cs typeface="Arial" panose="020B0604020202020204" pitchFamily="34" charset="0"/>
            </a:endParaRPr>
          </a:p>
          <a:p>
            <a:pPr>
              <a:lnSpc>
                <a:spcPct val="110000"/>
              </a:lnSpc>
              <a:spcBef>
                <a:spcPts val="0"/>
              </a:spcBef>
            </a:pPr>
            <a:endParaRPr lang="en-AU" sz="1800" dirty="0">
              <a:cs typeface="Arial" panose="020B0604020202020204" pitchFamily="34" charset="0"/>
            </a:endParaRPr>
          </a:p>
          <a:p>
            <a:pPr>
              <a:lnSpc>
                <a:spcPct val="110000"/>
              </a:lnSpc>
              <a:spcBef>
                <a:spcPts val="0"/>
              </a:spcBef>
            </a:pPr>
            <a:endParaRPr lang="en-AU" sz="1800" dirty="0"/>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10</a:t>
            </a:fld>
            <a:endParaRPr lang="en-AU" noProof="0" dirty="0"/>
          </a:p>
        </p:txBody>
      </p:sp>
    </p:spTree>
    <p:extLst>
      <p:ext uri="{BB962C8B-B14F-4D97-AF65-F5344CB8AC3E}">
        <p14:creationId xmlns:p14="http://schemas.microsoft.com/office/powerpoint/2010/main" val="2029677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Model description, tuning, and training</a:t>
            </a:r>
          </a:p>
        </p:txBody>
      </p:sp>
      <p:sp>
        <p:nvSpPr>
          <p:cNvPr id="7" name="Content Placeholder 6">
            <a:extLst>
              <a:ext uri="{FF2B5EF4-FFF2-40B4-BE49-F238E27FC236}">
                <a16:creationId xmlns:a16="http://schemas.microsoft.com/office/drawing/2014/main" id="{D07DE60C-F385-414C-8B4B-3519993CEDFB}"/>
              </a:ext>
            </a:extLst>
          </p:cNvPr>
          <p:cNvSpPr>
            <a:spLocks noGrp="1"/>
          </p:cNvSpPr>
          <p:nvPr>
            <p:ph idx="1"/>
          </p:nvPr>
        </p:nvSpPr>
        <p:spPr>
          <a:xfrm>
            <a:off x="316356" y="1282426"/>
            <a:ext cx="11408409" cy="5255200"/>
          </a:xfrm>
        </p:spPr>
        <p:txBody>
          <a:bodyPr/>
          <a:lstStyle/>
          <a:p>
            <a:pPr>
              <a:lnSpc>
                <a:spcPct val="110000"/>
              </a:lnSpc>
              <a:spcBef>
                <a:spcPts val="0"/>
              </a:spcBef>
            </a:pPr>
            <a:r>
              <a:rPr lang="en-AU" sz="1800" dirty="0">
                <a:cs typeface="Arial" panose="020B0604020202020204" pitchFamily="34" charset="0"/>
              </a:rPr>
              <a:t>LSTM networks implemented in Python, using the Keras deep learning library with Tensorflow backend</a:t>
            </a:r>
          </a:p>
          <a:p>
            <a:pPr>
              <a:lnSpc>
                <a:spcPct val="110000"/>
              </a:lnSpc>
              <a:spcBef>
                <a:spcPts val="0"/>
              </a:spcBef>
            </a:pPr>
            <a:endParaRPr lang="en-AU" sz="1800" dirty="0">
              <a:cs typeface="Arial" panose="020B0604020202020204" pitchFamily="34" charset="0"/>
            </a:endParaRPr>
          </a:p>
          <a:p>
            <a:pPr>
              <a:lnSpc>
                <a:spcPct val="110000"/>
              </a:lnSpc>
              <a:spcBef>
                <a:spcPts val="0"/>
              </a:spcBef>
            </a:pPr>
            <a:r>
              <a:rPr lang="en-AU" sz="1800" dirty="0">
                <a:cs typeface="Arial" panose="020B0604020202020204" pitchFamily="34" charset="0"/>
              </a:rPr>
              <a:t>We trials 2 LSTM architectures</a:t>
            </a:r>
          </a:p>
          <a:p>
            <a:pPr marL="342900" indent="-342900">
              <a:lnSpc>
                <a:spcPct val="110000"/>
              </a:lnSpc>
              <a:spcBef>
                <a:spcPts val="0"/>
              </a:spcBef>
              <a:buFont typeface="Arial" panose="020B0604020202020204" pitchFamily="34" charset="0"/>
              <a:buChar char="•"/>
            </a:pPr>
            <a:r>
              <a:rPr lang="en-AU" sz="1800" dirty="0">
                <a:cs typeface="Arial" panose="020B0604020202020204" pitchFamily="34" charset="0"/>
              </a:rPr>
              <a:t>Simple: LSTM + 3 dense layers</a:t>
            </a:r>
          </a:p>
          <a:p>
            <a:pPr marL="342900" indent="-342900">
              <a:lnSpc>
                <a:spcPct val="110000"/>
              </a:lnSpc>
              <a:spcBef>
                <a:spcPts val="0"/>
              </a:spcBef>
              <a:buFont typeface="Arial" panose="020B0604020202020204" pitchFamily="34" charset="0"/>
              <a:buChar char="•"/>
            </a:pPr>
            <a:r>
              <a:rPr lang="en-AU" sz="1800" dirty="0">
                <a:cs typeface="Arial" panose="020B0604020202020204" pitchFamily="34" charset="0"/>
              </a:rPr>
              <a:t>Bidirectional: Bidirectional LSTM + 3 dense layers</a:t>
            </a:r>
          </a:p>
          <a:p>
            <a:pPr>
              <a:lnSpc>
                <a:spcPct val="110000"/>
              </a:lnSpc>
              <a:spcBef>
                <a:spcPts val="0"/>
              </a:spcBef>
            </a:pPr>
            <a:endParaRPr lang="en-AU" sz="1800" dirty="0">
              <a:cs typeface="Arial" panose="020B0604020202020204" pitchFamily="34" charset="0"/>
            </a:endParaRPr>
          </a:p>
          <a:p>
            <a:pPr>
              <a:lnSpc>
                <a:spcPct val="110000"/>
              </a:lnSpc>
              <a:spcBef>
                <a:spcPts val="0"/>
              </a:spcBef>
            </a:pPr>
            <a:r>
              <a:rPr lang="en-AU" sz="1800" dirty="0">
                <a:cs typeface="Arial" panose="020B0604020202020204" pitchFamily="34" charset="0"/>
              </a:rPr>
              <a:t>Keras tuner, using  Bayesian optimisation. </a:t>
            </a:r>
            <a:r>
              <a:rPr lang="en-AU" sz="1800" dirty="0">
                <a:effectLst/>
                <a:ea typeface="Calibri" panose="020F0502020204030204" pitchFamily="34" charset="0"/>
              </a:rPr>
              <a:t>(O’Malley et al., 2019; TensorFlow, 2019) </a:t>
            </a:r>
            <a:r>
              <a:rPr lang="en-AU" sz="1800" dirty="0">
                <a:effectLst/>
                <a:ea typeface="Calibri" panose="020F0502020204030204" pitchFamily="34" charset="0"/>
                <a:cs typeface="Arial" panose="020B0604020202020204" pitchFamily="34" charset="0"/>
              </a:rPr>
              <a:t>used to select the number of units</a:t>
            </a:r>
          </a:p>
          <a:p>
            <a:pPr marL="342900" indent="-342900">
              <a:lnSpc>
                <a:spcPct val="110000"/>
              </a:lnSpc>
              <a:spcBef>
                <a:spcPts val="0"/>
              </a:spcBef>
              <a:buFont typeface="Arial" panose="020B0604020202020204" pitchFamily="34" charset="0"/>
              <a:buChar char="•"/>
            </a:pPr>
            <a:r>
              <a:rPr lang="en-AU" sz="1800" dirty="0">
                <a:ea typeface="Calibri" panose="020F0502020204030204" pitchFamily="34" charset="0"/>
                <a:cs typeface="Arial" panose="020B0604020202020204" pitchFamily="34" charset="0"/>
              </a:rPr>
              <a:t>Keras tuner is an automated method to help you optimise the configuration of machine learning methods</a:t>
            </a:r>
            <a:endParaRPr lang="en-AU" sz="1800" dirty="0">
              <a:effectLst/>
              <a:ea typeface="Calibri" panose="020F0502020204030204" pitchFamily="34" charset="0"/>
              <a:cs typeface="Arial" panose="020B0604020202020204" pitchFamily="34" charset="0"/>
            </a:endParaRPr>
          </a:p>
          <a:p>
            <a:pPr>
              <a:lnSpc>
                <a:spcPct val="110000"/>
              </a:lnSpc>
              <a:spcBef>
                <a:spcPts val="0"/>
              </a:spcBef>
            </a:pPr>
            <a:endParaRPr lang="en-AU" sz="1800" dirty="0">
              <a:ea typeface="Calibri" panose="020F0502020204030204" pitchFamily="34" charset="0"/>
              <a:cs typeface="Arial" panose="020B0604020202020204" pitchFamily="34" charset="0"/>
            </a:endParaRPr>
          </a:p>
          <a:p>
            <a:pPr>
              <a:lnSpc>
                <a:spcPct val="110000"/>
              </a:lnSpc>
              <a:spcBef>
                <a:spcPts val="0"/>
              </a:spcBef>
            </a:pPr>
            <a:r>
              <a:rPr lang="en-AU" sz="1800" dirty="0">
                <a:effectLst/>
                <a:ea typeface="Calibri" panose="020F0502020204030204" pitchFamily="34" charset="0"/>
                <a:cs typeface="Arial" panose="020B0604020202020204" pitchFamily="34" charset="0"/>
              </a:rPr>
              <a:t>A training and validation scheme was designed to prioritise the latest data and support work with short time series</a:t>
            </a:r>
          </a:p>
          <a:p>
            <a:pPr marL="342900" indent="-342900">
              <a:lnSpc>
                <a:spcPct val="110000"/>
              </a:lnSpc>
              <a:spcBef>
                <a:spcPts val="0"/>
              </a:spcBef>
              <a:buFont typeface="Arial" panose="020B0604020202020204" pitchFamily="34" charset="0"/>
              <a:buChar char="•"/>
            </a:pPr>
            <a:r>
              <a:rPr lang="en-AU" sz="1800" dirty="0">
                <a:ea typeface="Calibri" panose="020F0502020204030204" pitchFamily="34" charset="0"/>
                <a:cs typeface="Arial" panose="020B0604020202020204" pitchFamily="34" charset="0"/>
              </a:rPr>
              <a:t>In machine learning, validation refers to holding back part of your training data to check model’s performance and ensure that it isn’t overfitting. Overfitting may cause models to perform very well on training data, but poorly on new data.</a:t>
            </a:r>
          </a:p>
          <a:p>
            <a:pPr marL="342900" indent="-342900">
              <a:lnSpc>
                <a:spcPct val="110000"/>
              </a:lnSpc>
              <a:spcBef>
                <a:spcPts val="0"/>
              </a:spcBef>
              <a:buFont typeface="Arial" panose="020B0604020202020204" pitchFamily="34" charset="0"/>
              <a:buChar char="•"/>
            </a:pPr>
            <a:endParaRPr lang="en-AU" sz="1800" dirty="0">
              <a:ea typeface="Calibri" panose="020F0502020204030204" pitchFamily="34" charset="0"/>
              <a:cs typeface="Arial" panose="020B0604020202020204" pitchFamily="34" charset="0"/>
            </a:endParaRPr>
          </a:p>
          <a:p>
            <a:pPr>
              <a:lnSpc>
                <a:spcPct val="110000"/>
              </a:lnSpc>
              <a:spcBef>
                <a:spcPts val="0"/>
              </a:spcBef>
            </a:pPr>
            <a:endParaRPr lang="en-AU" sz="1800" dirty="0">
              <a:ea typeface="Calibri" panose="020F0502020204030204" pitchFamily="34" charset="0"/>
              <a:cs typeface="Arial" panose="020B0604020202020204" pitchFamily="34" charset="0"/>
            </a:endParaRPr>
          </a:p>
          <a:p>
            <a:pPr>
              <a:lnSpc>
                <a:spcPct val="110000"/>
              </a:lnSpc>
              <a:spcBef>
                <a:spcPts val="0"/>
              </a:spcBef>
            </a:pPr>
            <a:endParaRPr lang="en-AU" sz="1800" dirty="0">
              <a:effectLst/>
              <a:ea typeface="Calibri" panose="020F0502020204030204" pitchFamily="34" charset="0"/>
              <a:cs typeface="Arial" panose="020B0604020202020204" pitchFamily="34" charset="0"/>
            </a:endParaRPr>
          </a:p>
          <a:p>
            <a:pPr>
              <a:lnSpc>
                <a:spcPct val="110000"/>
              </a:lnSpc>
              <a:spcBef>
                <a:spcPts val="0"/>
              </a:spcBef>
            </a:pPr>
            <a:endParaRPr lang="en-AU" sz="1800" dirty="0">
              <a:cs typeface="Arial" panose="020B0604020202020204" pitchFamily="34" charset="0"/>
            </a:endParaRPr>
          </a:p>
          <a:p>
            <a:pPr>
              <a:lnSpc>
                <a:spcPct val="110000"/>
              </a:lnSpc>
              <a:spcBef>
                <a:spcPts val="0"/>
              </a:spcBef>
            </a:pPr>
            <a:endParaRPr lang="en-AU" sz="1800" dirty="0"/>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11</a:t>
            </a:fld>
            <a:endParaRPr lang="en-AU" noProof="0" dirty="0"/>
          </a:p>
        </p:txBody>
      </p:sp>
    </p:spTree>
    <p:extLst>
      <p:ext uri="{BB962C8B-B14F-4D97-AF65-F5344CB8AC3E}">
        <p14:creationId xmlns:p14="http://schemas.microsoft.com/office/powerpoint/2010/main" val="980461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918F5-77A6-6D2F-B72E-B1CF487741DF}"/>
              </a:ext>
            </a:extLst>
          </p:cNvPr>
          <p:cNvSpPr>
            <a:spLocks noGrp="1"/>
          </p:cNvSpPr>
          <p:nvPr>
            <p:ph type="title"/>
          </p:nvPr>
        </p:nvSpPr>
        <p:spPr/>
        <p:txBody>
          <a:bodyPr/>
          <a:lstStyle/>
          <a:p>
            <a:r>
              <a:rPr lang="en-AU" dirty="0"/>
              <a:t>Results</a:t>
            </a:r>
          </a:p>
        </p:txBody>
      </p:sp>
      <p:sp>
        <p:nvSpPr>
          <p:cNvPr id="4" name="Slide Number Placeholder 3">
            <a:extLst>
              <a:ext uri="{FF2B5EF4-FFF2-40B4-BE49-F238E27FC236}">
                <a16:creationId xmlns:a16="http://schemas.microsoft.com/office/drawing/2014/main" id="{5D9F01EC-3431-1A83-343E-B08EBFF2BD52}"/>
              </a:ext>
            </a:extLst>
          </p:cNvPr>
          <p:cNvSpPr>
            <a:spLocks noGrp="1"/>
          </p:cNvSpPr>
          <p:nvPr>
            <p:ph type="sldNum" sz="quarter" idx="12"/>
          </p:nvPr>
        </p:nvSpPr>
        <p:spPr/>
        <p:txBody>
          <a:bodyPr/>
          <a:lstStyle/>
          <a:p>
            <a:fld id="{DC22DD25-61AE-413C-B4D2-EF2365C9B2E1}" type="slidenum">
              <a:rPr lang="en-AU" noProof="0" smtClean="0"/>
              <a:t>12</a:t>
            </a:fld>
            <a:endParaRPr lang="en-AU" noProof="0" dirty="0"/>
          </a:p>
        </p:txBody>
      </p:sp>
      <p:graphicFrame>
        <p:nvGraphicFramePr>
          <p:cNvPr id="3" name="Chart 2">
            <a:extLst>
              <a:ext uri="{FF2B5EF4-FFF2-40B4-BE49-F238E27FC236}">
                <a16:creationId xmlns:a16="http://schemas.microsoft.com/office/drawing/2014/main" id="{5E12FE55-2479-49FA-AC13-6B73096834E8}"/>
              </a:ext>
            </a:extLst>
          </p:cNvPr>
          <p:cNvGraphicFramePr>
            <a:graphicFrameLocks/>
          </p:cNvGraphicFramePr>
          <p:nvPr>
            <p:extLst>
              <p:ext uri="{D42A27DB-BD31-4B8C-83A1-F6EECF244321}">
                <p14:modId xmlns:p14="http://schemas.microsoft.com/office/powerpoint/2010/main" val="3356712113"/>
              </p:ext>
            </p:extLst>
          </p:nvPr>
        </p:nvGraphicFramePr>
        <p:xfrm>
          <a:off x="128766" y="1342600"/>
          <a:ext cx="6012000" cy="41256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F33B0E58-6ACF-4575-BBF0-D83533A4CBF5}"/>
              </a:ext>
            </a:extLst>
          </p:cNvPr>
          <p:cNvGraphicFramePr>
            <a:graphicFrameLocks/>
          </p:cNvGraphicFramePr>
          <p:nvPr>
            <p:extLst>
              <p:ext uri="{D42A27DB-BD31-4B8C-83A1-F6EECF244321}">
                <p14:modId xmlns:p14="http://schemas.microsoft.com/office/powerpoint/2010/main" val="3995180034"/>
              </p:ext>
            </p:extLst>
          </p:nvPr>
        </p:nvGraphicFramePr>
        <p:xfrm>
          <a:off x="6105525" y="1342600"/>
          <a:ext cx="6012000" cy="411863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2D85D8A2-E88F-A828-E26E-4519E59D9018}"/>
              </a:ext>
            </a:extLst>
          </p:cNvPr>
          <p:cNvSpPr txBox="1"/>
          <p:nvPr/>
        </p:nvSpPr>
        <p:spPr>
          <a:xfrm>
            <a:off x="899796" y="5416196"/>
            <a:ext cx="10373360" cy="1477328"/>
          </a:xfrm>
          <a:prstGeom prst="rect">
            <a:avLst/>
          </a:prstGeom>
          <a:noFill/>
        </p:spPr>
        <p:txBody>
          <a:bodyPr wrap="square">
            <a:spAutoFit/>
          </a:bodyPr>
          <a:lstStyle/>
          <a:p>
            <a:pPr marL="285750" indent="-285750">
              <a:buFont typeface="Arial" panose="020B0604020202020204" pitchFamily="34" charset="0"/>
              <a:buChar char="•"/>
            </a:pPr>
            <a:r>
              <a:rPr lang="en-AU" sz="1800" dirty="0">
                <a:effectLst/>
                <a:ea typeface="Calibri" panose="020F0502020204030204" pitchFamily="34" charset="0"/>
              </a:rPr>
              <a:t>Melbourne City – a major urban area</a:t>
            </a:r>
          </a:p>
          <a:p>
            <a:pPr marL="285750" indent="-285750">
              <a:buFont typeface="Arial" panose="020B0604020202020204" pitchFamily="34" charset="0"/>
              <a:buChar char="•"/>
            </a:pPr>
            <a:r>
              <a:rPr lang="en-AU" dirty="0">
                <a:ea typeface="Calibri" panose="020F0502020204030204" pitchFamily="34" charset="0"/>
              </a:rPr>
              <a:t>LSTM forecasts cluster together, regardless of window width or layer type.</a:t>
            </a:r>
          </a:p>
          <a:p>
            <a:pPr marL="285750" indent="-285750">
              <a:buFont typeface="Arial" panose="020B0604020202020204" pitchFamily="34" charset="0"/>
              <a:buChar char="•"/>
            </a:pPr>
            <a:r>
              <a:rPr lang="en-AU" dirty="0">
                <a:ea typeface="Calibri" panose="020F0502020204030204" pitchFamily="34" charset="0"/>
              </a:rPr>
              <a:t>Large increase in population due to construction of new apartments. A change in the underlying data generation process led the existing univariate models to incorrectly model growth, and all underpredicted actual populations.</a:t>
            </a:r>
            <a:endParaRPr lang="en-AU" dirty="0"/>
          </a:p>
        </p:txBody>
      </p:sp>
    </p:spTree>
    <p:extLst>
      <p:ext uri="{BB962C8B-B14F-4D97-AF65-F5344CB8AC3E}">
        <p14:creationId xmlns:p14="http://schemas.microsoft.com/office/powerpoint/2010/main" val="3289947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918F5-77A6-6D2F-B72E-B1CF487741DF}"/>
              </a:ext>
            </a:extLst>
          </p:cNvPr>
          <p:cNvSpPr>
            <a:spLocks noGrp="1"/>
          </p:cNvSpPr>
          <p:nvPr>
            <p:ph type="title"/>
          </p:nvPr>
        </p:nvSpPr>
        <p:spPr/>
        <p:txBody>
          <a:bodyPr/>
          <a:lstStyle/>
          <a:p>
            <a:r>
              <a:rPr lang="en-AU" dirty="0"/>
              <a:t>Results</a:t>
            </a:r>
          </a:p>
        </p:txBody>
      </p:sp>
      <p:sp>
        <p:nvSpPr>
          <p:cNvPr id="4" name="Slide Number Placeholder 3">
            <a:extLst>
              <a:ext uri="{FF2B5EF4-FFF2-40B4-BE49-F238E27FC236}">
                <a16:creationId xmlns:a16="http://schemas.microsoft.com/office/drawing/2014/main" id="{5D9F01EC-3431-1A83-343E-B08EBFF2BD52}"/>
              </a:ext>
            </a:extLst>
          </p:cNvPr>
          <p:cNvSpPr>
            <a:spLocks noGrp="1"/>
          </p:cNvSpPr>
          <p:nvPr>
            <p:ph type="sldNum" sz="quarter" idx="12"/>
          </p:nvPr>
        </p:nvSpPr>
        <p:spPr/>
        <p:txBody>
          <a:bodyPr/>
          <a:lstStyle/>
          <a:p>
            <a:fld id="{DC22DD25-61AE-413C-B4D2-EF2365C9B2E1}" type="slidenum">
              <a:rPr lang="en-AU" noProof="0" smtClean="0"/>
              <a:t>13</a:t>
            </a:fld>
            <a:endParaRPr lang="en-AU" noProof="0" dirty="0"/>
          </a:p>
        </p:txBody>
      </p:sp>
      <p:graphicFrame>
        <p:nvGraphicFramePr>
          <p:cNvPr id="5" name="Chart 4">
            <a:extLst>
              <a:ext uri="{FF2B5EF4-FFF2-40B4-BE49-F238E27FC236}">
                <a16:creationId xmlns:a16="http://schemas.microsoft.com/office/drawing/2014/main" id="{9E6A71B9-031C-49D8-966C-468A0F1C2DB6}"/>
              </a:ext>
            </a:extLst>
          </p:cNvPr>
          <p:cNvGraphicFramePr>
            <a:graphicFrameLocks/>
          </p:cNvGraphicFramePr>
          <p:nvPr>
            <p:extLst>
              <p:ext uri="{D42A27DB-BD31-4B8C-83A1-F6EECF244321}">
                <p14:modId xmlns:p14="http://schemas.microsoft.com/office/powerpoint/2010/main" val="4089838333"/>
              </p:ext>
            </p:extLst>
          </p:nvPr>
        </p:nvGraphicFramePr>
        <p:xfrm>
          <a:off x="263501" y="1282426"/>
          <a:ext cx="5832000" cy="412367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2AD8460B-6019-4CF1-B53D-F834592369BA}"/>
              </a:ext>
            </a:extLst>
          </p:cNvPr>
          <p:cNvGraphicFramePr>
            <a:graphicFrameLocks/>
          </p:cNvGraphicFramePr>
          <p:nvPr>
            <p:extLst>
              <p:ext uri="{D42A27DB-BD31-4B8C-83A1-F6EECF244321}">
                <p14:modId xmlns:p14="http://schemas.microsoft.com/office/powerpoint/2010/main" val="1122530903"/>
              </p:ext>
            </p:extLst>
          </p:nvPr>
        </p:nvGraphicFramePr>
        <p:xfrm>
          <a:off x="6283759" y="1367165"/>
          <a:ext cx="5832000" cy="412367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AB991D8D-C93B-BA3A-31F5-69113AAA13ED}"/>
              </a:ext>
            </a:extLst>
          </p:cNvPr>
          <p:cNvSpPr txBox="1"/>
          <p:nvPr/>
        </p:nvSpPr>
        <p:spPr>
          <a:xfrm>
            <a:off x="385940" y="5970290"/>
            <a:ext cx="11234560" cy="923330"/>
          </a:xfrm>
          <a:prstGeom prst="rect">
            <a:avLst/>
          </a:prstGeom>
          <a:noFill/>
        </p:spPr>
        <p:txBody>
          <a:bodyPr wrap="square">
            <a:spAutoFit/>
          </a:bodyPr>
          <a:lstStyle/>
          <a:p>
            <a:pPr marL="285750" indent="-285750">
              <a:buFont typeface="Arial" panose="020B0604020202020204" pitchFamily="34" charset="0"/>
              <a:buChar char="•"/>
            </a:pPr>
            <a:r>
              <a:rPr lang="en-AU" sz="1800" dirty="0">
                <a:effectLst/>
                <a:latin typeface="Times New Roman" panose="02020603050405020304" pitchFamily="18" charset="0"/>
                <a:ea typeface="Calibri" panose="020F0502020204030204" pitchFamily="34" charset="0"/>
              </a:rPr>
              <a:t>Mudgee Region - West – an outer regional area in New South Wales</a:t>
            </a:r>
          </a:p>
          <a:p>
            <a:pPr marL="285750" indent="-285750">
              <a:buFont typeface="Arial" panose="020B0604020202020204" pitchFamily="34" charset="0"/>
              <a:buChar char="•"/>
            </a:pPr>
            <a:r>
              <a:rPr lang="en-AU" dirty="0">
                <a:latin typeface="Times New Roman" panose="02020603050405020304" pitchFamily="18" charset="0"/>
                <a:ea typeface="Calibri" panose="020F0502020204030204" pitchFamily="34" charset="0"/>
              </a:rPr>
              <a:t>All models except for LIN/EXP were able to correctly project that the population would rebound in the 2006-based projections</a:t>
            </a:r>
            <a:endParaRPr lang="en-AU" dirty="0"/>
          </a:p>
        </p:txBody>
      </p:sp>
    </p:spTree>
    <p:extLst>
      <p:ext uri="{BB962C8B-B14F-4D97-AF65-F5344CB8AC3E}">
        <p14:creationId xmlns:p14="http://schemas.microsoft.com/office/powerpoint/2010/main" val="637941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CCABE-E850-23CF-5F42-D191D1432DE5}"/>
              </a:ext>
            </a:extLst>
          </p:cNvPr>
          <p:cNvSpPr>
            <a:spLocks noGrp="1"/>
          </p:cNvSpPr>
          <p:nvPr>
            <p:ph type="title"/>
          </p:nvPr>
        </p:nvSpPr>
        <p:spPr/>
        <p:txBody>
          <a:bodyPr/>
          <a:lstStyle/>
          <a:p>
            <a:r>
              <a:rPr lang="en-AU" dirty="0"/>
              <a:t>Results: Violin Plots</a:t>
            </a:r>
          </a:p>
        </p:txBody>
      </p:sp>
      <p:pic>
        <p:nvPicPr>
          <p:cNvPr id="6" name="Content Placeholder 5">
            <a:extLst>
              <a:ext uri="{FF2B5EF4-FFF2-40B4-BE49-F238E27FC236}">
                <a16:creationId xmlns:a16="http://schemas.microsoft.com/office/drawing/2014/main" id="{D1B2AF3B-88C6-10D6-2EAD-D137AF3785AB}"/>
              </a:ext>
            </a:extLst>
          </p:cNvPr>
          <p:cNvPicPr>
            <a:picLocks noGrp="1" noChangeAspect="1"/>
          </p:cNvPicPr>
          <p:nvPr>
            <p:ph idx="1"/>
          </p:nvPr>
        </p:nvPicPr>
        <p:blipFill>
          <a:blip r:embed="rId3"/>
          <a:stretch>
            <a:fillRect/>
          </a:stretch>
        </p:blipFill>
        <p:spPr>
          <a:xfrm>
            <a:off x="101194" y="1422126"/>
            <a:ext cx="4010715" cy="3240000"/>
          </a:xfrm>
        </p:spPr>
      </p:pic>
      <p:sp>
        <p:nvSpPr>
          <p:cNvPr id="4" name="Slide Number Placeholder 3">
            <a:extLst>
              <a:ext uri="{FF2B5EF4-FFF2-40B4-BE49-F238E27FC236}">
                <a16:creationId xmlns:a16="http://schemas.microsoft.com/office/drawing/2014/main" id="{4302C42A-83D9-A0BE-BC92-6B6FE107B8BB}"/>
              </a:ext>
            </a:extLst>
          </p:cNvPr>
          <p:cNvSpPr>
            <a:spLocks noGrp="1"/>
          </p:cNvSpPr>
          <p:nvPr>
            <p:ph type="sldNum" sz="quarter" idx="12"/>
          </p:nvPr>
        </p:nvSpPr>
        <p:spPr/>
        <p:txBody>
          <a:bodyPr/>
          <a:lstStyle/>
          <a:p>
            <a:fld id="{DC22DD25-61AE-413C-B4D2-EF2365C9B2E1}" type="slidenum">
              <a:rPr lang="en-AU" noProof="0" smtClean="0"/>
              <a:t>14</a:t>
            </a:fld>
            <a:endParaRPr lang="en-AU" noProof="0" dirty="0"/>
          </a:p>
        </p:txBody>
      </p:sp>
      <p:pic>
        <p:nvPicPr>
          <p:cNvPr id="8" name="Picture 7">
            <a:extLst>
              <a:ext uri="{FF2B5EF4-FFF2-40B4-BE49-F238E27FC236}">
                <a16:creationId xmlns:a16="http://schemas.microsoft.com/office/drawing/2014/main" id="{7663A7B7-1B93-27F2-E5F4-B0F9444500D4}"/>
              </a:ext>
            </a:extLst>
          </p:cNvPr>
          <p:cNvPicPr>
            <a:picLocks noChangeAspect="1"/>
          </p:cNvPicPr>
          <p:nvPr/>
        </p:nvPicPr>
        <p:blipFill>
          <a:blip r:embed="rId4"/>
          <a:stretch>
            <a:fillRect/>
          </a:stretch>
        </p:blipFill>
        <p:spPr>
          <a:xfrm>
            <a:off x="4093427" y="1422126"/>
            <a:ext cx="3905955" cy="3240000"/>
          </a:xfrm>
          <a:prstGeom prst="rect">
            <a:avLst/>
          </a:prstGeom>
        </p:spPr>
      </p:pic>
      <p:sp>
        <p:nvSpPr>
          <p:cNvPr id="10" name="TextBox 9">
            <a:extLst>
              <a:ext uri="{FF2B5EF4-FFF2-40B4-BE49-F238E27FC236}">
                <a16:creationId xmlns:a16="http://schemas.microsoft.com/office/drawing/2014/main" id="{D2817D34-BE0E-687C-861D-FDEC3C1F2C18}"/>
              </a:ext>
            </a:extLst>
          </p:cNvPr>
          <p:cNvSpPr txBox="1"/>
          <p:nvPr/>
        </p:nvSpPr>
        <p:spPr>
          <a:xfrm>
            <a:off x="281871" y="4801826"/>
            <a:ext cx="11628258" cy="1754326"/>
          </a:xfrm>
          <a:prstGeom prst="rect">
            <a:avLst/>
          </a:prstGeom>
          <a:noFill/>
        </p:spPr>
        <p:txBody>
          <a:bodyPr wrap="square">
            <a:spAutoFit/>
          </a:bodyPr>
          <a:lstStyle/>
          <a:p>
            <a:pPr marL="285750" indent="-285750">
              <a:buFont typeface="Arial" panose="020B0604020202020204" pitchFamily="34" charset="0"/>
              <a:buChar char="•"/>
            </a:pPr>
            <a:r>
              <a:rPr lang="en-AU" sz="1800" dirty="0">
                <a:effectLst/>
                <a:ea typeface="Calibri" panose="020F0502020204030204" pitchFamily="34" charset="0"/>
              </a:rPr>
              <a:t>The violin plots illustrate the underlying probability density function, using the kernel density estimation method (Waskom, 2020) – like a smoothed histogram</a:t>
            </a:r>
          </a:p>
          <a:p>
            <a:pPr marL="285750" indent="-285750">
              <a:buFont typeface="Arial" panose="020B0604020202020204" pitchFamily="34" charset="0"/>
              <a:buChar char="•"/>
            </a:pPr>
            <a:r>
              <a:rPr lang="en-AU" sz="1800" dirty="0">
                <a:effectLst/>
                <a:ea typeface="Calibri" panose="020F0502020204030204" pitchFamily="34" charset="0"/>
              </a:rPr>
              <a:t>Percentage errors with a magnitude greater than 25% were removed</a:t>
            </a:r>
            <a:endParaRPr lang="en-AU" sz="18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AU" sz="1800" dirty="0">
                <a:effectLst/>
                <a:ea typeface="Calibri" panose="020F0502020204030204" pitchFamily="34" charset="0"/>
                <a:cs typeface="Times New Roman" panose="02020603050405020304" pitchFamily="18" charset="0"/>
              </a:rPr>
              <a:t>The LSTM network forecasts tended to exhibit less bias than the benchmark models, except for the 2011 5 year forecasts where the medians of their error distributions tended to be slightly negative.</a:t>
            </a:r>
          </a:p>
          <a:p>
            <a:endParaRPr lang="en-AU" dirty="0"/>
          </a:p>
        </p:txBody>
      </p:sp>
      <p:pic>
        <p:nvPicPr>
          <p:cNvPr id="11" name="Picture 10">
            <a:extLst>
              <a:ext uri="{FF2B5EF4-FFF2-40B4-BE49-F238E27FC236}">
                <a16:creationId xmlns:a16="http://schemas.microsoft.com/office/drawing/2014/main" id="{ABE60B57-7783-A1C0-19E7-3AE52DB1296A}"/>
              </a:ext>
            </a:extLst>
          </p:cNvPr>
          <p:cNvPicPr>
            <a:picLocks noChangeAspect="1"/>
          </p:cNvPicPr>
          <p:nvPr/>
        </p:nvPicPr>
        <p:blipFill>
          <a:blip r:embed="rId5"/>
          <a:stretch>
            <a:fillRect/>
          </a:stretch>
        </p:blipFill>
        <p:spPr>
          <a:xfrm>
            <a:off x="8020615" y="1422126"/>
            <a:ext cx="4048093" cy="3240000"/>
          </a:xfrm>
          <a:prstGeom prst="rect">
            <a:avLst/>
          </a:prstGeom>
        </p:spPr>
      </p:pic>
    </p:spTree>
    <p:extLst>
      <p:ext uri="{BB962C8B-B14F-4D97-AF65-F5344CB8AC3E}">
        <p14:creationId xmlns:p14="http://schemas.microsoft.com/office/powerpoint/2010/main" val="1268968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CCABE-E850-23CF-5F42-D191D1432DE5}"/>
              </a:ext>
            </a:extLst>
          </p:cNvPr>
          <p:cNvSpPr>
            <a:spLocks noGrp="1"/>
          </p:cNvSpPr>
          <p:nvPr>
            <p:ph type="title"/>
          </p:nvPr>
        </p:nvSpPr>
        <p:spPr/>
        <p:txBody>
          <a:bodyPr/>
          <a:lstStyle/>
          <a:p>
            <a:r>
              <a:rPr lang="en-AU" dirty="0"/>
              <a:t>Results: MedAPE</a:t>
            </a:r>
          </a:p>
        </p:txBody>
      </p:sp>
      <p:sp>
        <p:nvSpPr>
          <p:cNvPr id="4" name="Slide Number Placeholder 3">
            <a:extLst>
              <a:ext uri="{FF2B5EF4-FFF2-40B4-BE49-F238E27FC236}">
                <a16:creationId xmlns:a16="http://schemas.microsoft.com/office/drawing/2014/main" id="{4302C42A-83D9-A0BE-BC92-6B6FE107B8BB}"/>
              </a:ext>
            </a:extLst>
          </p:cNvPr>
          <p:cNvSpPr>
            <a:spLocks noGrp="1"/>
          </p:cNvSpPr>
          <p:nvPr>
            <p:ph type="sldNum" sz="quarter" idx="12"/>
          </p:nvPr>
        </p:nvSpPr>
        <p:spPr/>
        <p:txBody>
          <a:bodyPr/>
          <a:lstStyle/>
          <a:p>
            <a:fld id="{DC22DD25-61AE-413C-B4D2-EF2365C9B2E1}" type="slidenum">
              <a:rPr lang="en-AU" noProof="0" smtClean="0"/>
              <a:t>15</a:t>
            </a:fld>
            <a:endParaRPr lang="en-AU" noProof="0" dirty="0"/>
          </a:p>
        </p:txBody>
      </p:sp>
      <p:sp>
        <p:nvSpPr>
          <p:cNvPr id="14" name="TextBox 13">
            <a:extLst>
              <a:ext uri="{FF2B5EF4-FFF2-40B4-BE49-F238E27FC236}">
                <a16:creationId xmlns:a16="http://schemas.microsoft.com/office/drawing/2014/main" id="{636F263F-6694-708D-73A8-EB53649809AE}"/>
              </a:ext>
            </a:extLst>
          </p:cNvPr>
          <p:cNvSpPr txBox="1"/>
          <p:nvPr/>
        </p:nvSpPr>
        <p:spPr>
          <a:xfrm>
            <a:off x="7691120" y="1676401"/>
            <a:ext cx="4500880" cy="3139321"/>
          </a:xfrm>
          <a:prstGeom prst="rect">
            <a:avLst/>
          </a:prstGeom>
          <a:noFill/>
        </p:spPr>
        <p:txBody>
          <a:bodyPr wrap="square">
            <a:spAutoFit/>
          </a:bodyPr>
          <a:lstStyle/>
          <a:p>
            <a:pPr marL="285750" indent="-285750">
              <a:buFont typeface="Arial" panose="020B0604020202020204" pitchFamily="34" charset="0"/>
              <a:buChar char="•"/>
            </a:pPr>
            <a:r>
              <a:rPr lang="en-AU" dirty="0">
                <a:ea typeface="Calibri" panose="020F0502020204030204" pitchFamily="34" charset="0"/>
              </a:rPr>
              <a:t>The best method varied by jump off year</a:t>
            </a:r>
            <a:endParaRPr lang="en-AU" sz="1800" dirty="0">
              <a:effectLst/>
              <a:ea typeface="Calibri" panose="020F0502020204030204" pitchFamily="34" charset="0"/>
            </a:endParaRPr>
          </a:p>
          <a:p>
            <a:pPr marL="285750" indent="-285750">
              <a:buFont typeface="Arial" panose="020B0604020202020204" pitchFamily="34" charset="0"/>
              <a:buChar char="•"/>
            </a:pPr>
            <a:r>
              <a:rPr lang="en-AU" sz="1800" dirty="0">
                <a:effectLst/>
                <a:ea typeface="Calibri" panose="020F0502020204030204" pitchFamily="34" charset="0"/>
              </a:rPr>
              <a:t>LSTM models performed well for the 2006-based forecasts</a:t>
            </a:r>
          </a:p>
          <a:p>
            <a:pPr marL="285750" indent="-285750">
              <a:buFont typeface="Arial" panose="020B0604020202020204" pitchFamily="34" charset="0"/>
              <a:buChar char="•"/>
            </a:pPr>
            <a:r>
              <a:rPr lang="en-AU" dirty="0">
                <a:ea typeface="Calibri" panose="020F0502020204030204" pitchFamily="34" charset="0"/>
              </a:rPr>
              <a:t>The LSTM models always performed better than an at least one of the benchmark models</a:t>
            </a:r>
            <a:endParaRPr lang="en-AU" sz="1800" dirty="0">
              <a:effectLst/>
              <a:ea typeface="Calibri" panose="020F0502020204030204" pitchFamily="34" charset="0"/>
            </a:endParaRPr>
          </a:p>
          <a:p>
            <a:pPr marL="285750" indent="-285750">
              <a:buFont typeface="Arial" panose="020B0604020202020204" pitchFamily="34" charset="0"/>
              <a:buChar char="•"/>
            </a:pPr>
            <a:r>
              <a:rPr lang="en-AU" dirty="0">
                <a:ea typeface="Calibri" panose="020F0502020204030204" pitchFamily="34" charset="0"/>
              </a:rPr>
              <a:t>The unconstrained LIN/EXP model was the best performing method for the 2011-based forecasts</a:t>
            </a:r>
          </a:p>
          <a:p>
            <a:pPr marL="285750" indent="-285750">
              <a:buFont typeface="Arial" panose="020B0604020202020204" pitchFamily="34" charset="0"/>
              <a:buChar char="•"/>
            </a:pPr>
            <a:r>
              <a:rPr lang="en-AU" sz="1800" dirty="0">
                <a:effectLst/>
                <a:ea typeface="Calibri" panose="020F0502020204030204" pitchFamily="34" charset="0"/>
              </a:rPr>
              <a:t>Constraining the forecasts almost always significantly affected forecast accuracy </a:t>
            </a:r>
          </a:p>
        </p:txBody>
      </p:sp>
      <p:graphicFrame>
        <p:nvGraphicFramePr>
          <p:cNvPr id="15" name="Table 14">
            <a:extLst>
              <a:ext uri="{FF2B5EF4-FFF2-40B4-BE49-F238E27FC236}">
                <a16:creationId xmlns:a16="http://schemas.microsoft.com/office/drawing/2014/main" id="{EC253FF1-5BB6-BEA4-5B0E-261CD2705857}"/>
              </a:ext>
            </a:extLst>
          </p:cNvPr>
          <p:cNvGraphicFramePr>
            <a:graphicFrameLocks noGrp="1"/>
          </p:cNvGraphicFramePr>
          <p:nvPr>
            <p:extLst>
              <p:ext uri="{D42A27DB-BD31-4B8C-83A1-F6EECF244321}">
                <p14:modId xmlns:p14="http://schemas.microsoft.com/office/powerpoint/2010/main" val="340312421"/>
              </p:ext>
            </p:extLst>
          </p:nvPr>
        </p:nvGraphicFramePr>
        <p:xfrm>
          <a:off x="142240" y="1488463"/>
          <a:ext cx="7548879" cy="4435359"/>
        </p:xfrm>
        <a:graphic>
          <a:graphicData uri="http://schemas.openxmlformats.org/drawingml/2006/table">
            <a:tbl>
              <a:tblPr firstRow="1" firstCol="1" bandRow="1"/>
              <a:tblGrid>
                <a:gridCol w="1294093">
                  <a:extLst>
                    <a:ext uri="{9D8B030D-6E8A-4147-A177-3AD203B41FA5}">
                      <a16:colId xmlns:a16="http://schemas.microsoft.com/office/drawing/2014/main" val="1674184784"/>
                    </a:ext>
                  </a:extLst>
                </a:gridCol>
                <a:gridCol w="753745">
                  <a:extLst>
                    <a:ext uri="{9D8B030D-6E8A-4147-A177-3AD203B41FA5}">
                      <a16:colId xmlns:a16="http://schemas.microsoft.com/office/drawing/2014/main" val="2741353020"/>
                    </a:ext>
                  </a:extLst>
                </a:gridCol>
                <a:gridCol w="865016">
                  <a:extLst>
                    <a:ext uri="{9D8B030D-6E8A-4147-A177-3AD203B41FA5}">
                      <a16:colId xmlns:a16="http://schemas.microsoft.com/office/drawing/2014/main" val="3111935638"/>
                    </a:ext>
                  </a:extLst>
                </a:gridCol>
                <a:gridCol w="645521">
                  <a:extLst>
                    <a:ext uri="{9D8B030D-6E8A-4147-A177-3AD203B41FA5}">
                      <a16:colId xmlns:a16="http://schemas.microsoft.com/office/drawing/2014/main" val="3825025996"/>
                    </a:ext>
                  </a:extLst>
                </a:gridCol>
                <a:gridCol w="608940">
                  <a:extLst>
                    <a:ext uri="{9D8B030D-6E8A-4147-A177-3AD203B41FA5}">
                      <a16:colId xmlns:a16="http://schemas.microsoft.com/office/drawing/2014/main" val="2447482428"/>
                    </a:ext>
                  </a:extLst>
                </a:gridCol>
                <a:gridCol w="845963">
                  <a:extLst>
                    <a:ext uri="{9D8B030D-6E8A-4147-A177-3AD203B41FA5}">
                      <a16:colId xmlns:a16="http://schemas.microsoft.com/office/drawing/2014/main" val="2049958621"/>
                    </a:ext>
                  </a:extLst>
                </a:gridCol>
                <a:gridCol w="842916">
                  <a:extLst>
                    <a:ext uri="{9D8B030D-6E8A-4147-A177-3AD203B41FA5}">
                      <a16:colId xmlns:a16="http://schemas.microsoft.com/office/drawing/2014/main" val="3317713604"/>
                    </a:ext>
                  </a:extLst>
                </a:gridCol>
                <a:gridCol w="843677">
                  <a:extLst>
                    <a:ext uri="{9D8B030D-6E8A-4147-A177-3AD203B41FA5}">
                      <a16:colId xmlns:a16="http://schemas.microsoft.com/office/drawing/2014/main" val="2474501450"/>
                    </a:ext>
                  </a:extLst>
                </a:gridCol>
                <a:gridCol w="849008">
                  <a:extLst>
                    <a:ext uri="{9D8B030D-6E8A-4147-A177-3AD203B41FA5}">
                      <a16:colId xmlns:a16="http://schemas.microsoft.com/office/drawing/2014/main" val="1840622283"/>
                    </a:ext>
                  </a:extLst>
                </a:gridCol>
              </a:tblGrid>
              <a:tr h="225529">
                <a:tc>
                  <a:txBody>
                    <a:bodyPr/>
                    <a:lstStyle/>
                    <a:p>
                      <a:pPr algn="r">
                        <a:lnSpc>
                          <a:spcPct val="115000"/>
                        </a:lnSpc>
                        <a:spcAft>
                          <a:spcPts val="800"/>
                        </a:spcAft>
                      </a:pPr>
                      <a:r>
                        <a:rPr lang="en-AU" sz="1400" dirty="0">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w="12700" cap="flat" cmpd="sng" algn="ctr">
                      <a:solidFill>
                        <a:srgbClr val="000000"/>
                      </a:solidFill>
                      <a:prstDash val="solid"/>
                      <a:round/>
                      <a:headEnd type="none" w="med" len="med"/>
                      <a:tailEnd type="none" w="med" len="med"/>
                    </a:lnT>
                    <a:lnB>
                      <a:noFill/>
                    </a:lnB>
                  </a:tcPr>
                </a:tc>
                <a:tc gridSpan="2">
                  <a:txBody>
                    <a:bodyPr/>
                    <a:lstStyle/>
                    <a:p>
                      <a:pPr algn="ctr">
                        <a:lnSpc>
                          <a:spcPct val="115000"/>
                        </a:lnSpc>
                        <a:spcAft>
                          <a:spcPts val="800"/>
                        </a:spcAft>
                      </a:pPr>
                      <a:r>
                        <a:rPr lang="en-AU" sz="1400" dirty="0">
                          <a:solidFill>
                            <a:srgbClr val="000000"/>
                          </a:solidFill>
                          <a:effectLst/>
                          <a:latin typeface="+mn-lt"/>
                          <a:ea typeface="Times New Roman" panose="02020603050405020304" pitchFamily="18" charset="0"/>
                          <a:cs typeface="Times New Roman" panose="02020603050405020304" pitchFamily="18" charset="0"/>
                        </a:rPr>
                        <a:t>Benchmark</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AU"/>
                    </a:p>
                  </a:txBody>
                  <a:tcPr/>
                </a:tc>
                <a:tc gridSpan="3">
                  <a:txBody>
                    <a:bodyPr/>
                    <a:lstStyle/>
                    <a:p>
                      <a:pPr algn="ctr">
                        <a:lnSpc>
                          <a:spcPct val="115000"/>
                        </a:lnSpc>
                        <a:spcAft>
                          <a:spcPts val="800"/>
                        </a:spcAft>
                      </a:pPr>
                      <a:r>
                        <a:rPr lang="en-AU" sz="1400" dirty="0">
                          <a:solidFill>
                            <a:srgbClr val="000000"/>
                          </a:solidFill>
                          <a:effectLst/>
                          <a:latin typeface="+mn-lt"/>
                          <a:ea typeface="Times New Roman" panose="02020603050405020304" pitchFamily="18" charset="0"/>
                          <a:cs typeface="Times New Roman" panose="02020603050405020304" pitchFamily="18" charset="0"/>
                        </a:rPr>
                        <a:t>Simple LSTM</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AU"/>
                    </a:p>
                  </a:txBody>
                  <a:tcPr/>
                </a:tc>
                <a:tc hMerge="1">
                  <a:txBody>
                    <a:bodyPr/>
                    <a:lstStyle/>
                    <a:p>
                      <a:endParaRPr lang="en-AU"/>
                    </a:p>
                  </a:txBody>
                  <a:tcPr/>
                </a:tc>
                <a:tc gridSpan="3">
                  <a:txBody>
                    <a:bodyPr/>
                    <a:lstStyle/>
                    <a:p>
                      <a:pPr algn="ctr">
                        <a:lnSpc>
                          <a:spcPct val="115000"/>
                        </a:lnSpc>
                        <a:spcAft>
                          <a:spcPts val="800"/>
                        </a:spcAft>
                      </a:pPr>
                      <a:r>
                        <a:rPr lang="en-AU" sz="1400" dirty="0">
                          <a:solidFill>
                            <a:srgbClr val="000000"/>
                          </a:solidFill>
                          <a:effectLst/>
                          <a:latin typeface="+mn-lt"/>
                          <a:ea typeface="Times New Roman" panose="02020603050405020304" pitchFamily="18" charset="0"/>
                          <a:cs typeface="Times New Roman" panose="02020603050405020304" pitchFamily="18" charset="0"/>
                        </a:rPr>
                        <a:t>Bidirectional LSTM</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3917485286"/>
                  </a:ext>
                </a:extLst>
              </a:tr>
              <a:tr h="465133">
                <a:tc>
                  <a:txBody>
                    <a:bodyPr/>
                    <a:lstStyle/>
                    <a:p>
                      <a:endParaRPr lang="en-AU" sz="1400" dirty="0">
                        <a:effectLst/>
                        <a:latin typeface="+mn-lt"/>
                        <a:cs typeface="Times New Roman" panose="02020603050405020304" pitchFamily="18" charset="0"/>
                      </a:endParaRPr>
                    </a:p>
                  </a:txBody>
                  <a:tcPr marL="46987" marR="4698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800"/>
                        </a:spcAft>
                      </a:pPr>
                      <a:r>
                        <a:rPr lang="en-AU" sz="1400" dirty="0">
                          <a:solidFill>
                            <a:srgbClr val="000000"/>
                          </a:solidFill>
                          <a:effectLst/>
                          <a:latin typeface="+mn-lt"/>
                          <a:ea typeface="Times New Roman" panose="02020603050405020304" pitchFamily="18" charset="0"/>
                          <a:cs typeface="Times New Roman" panose="02020603050405020304" pitchFamily="18" charset="0"/>
                        </a:rPr>
                        <a:t>LIN/EXP</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800"/>
                        </a:spcAft>
                      </a:pPr>
                      <a:r>
                        <a:rPr lang="en-AU" sz="1400" dirty="0">
                          <a:solidFill>
                            <a:srgbClr val="000000"/>
                          </a:solidFill>
                          <a:effectLst/>
                          <a:latin typeface="+mn-lt"/>
                          <a:ea typeface="Times New Roman" panose="02020603050405020304" pitchFamily="18" charset="0"/>
                          <a:cs typeface="Times New Roman" panose="02020603050405020304" pitchFamily="18" charset="0"/>
                        </a:rPr>
                        <a:t>CSP-VSG</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800"/>
                        </a:spcAft>
                      </a:pPr>
                      <a:r>
                        <a:rPr lang="en-AU" sz="1400" dirty="0">
                          <a:solidFill>
                            <a:srgbClr val="000000"/>
                          </a:solidFill>
                          <a:effectLst/>
                          <a:latin typeface="+mn-lt"/>
                          <a:ea typeface="Times New Roman" panose="02020603050405020304" pitchFamily="18" charset="0"/>
                          <a:cs typeface="Times New Roman" panose="02020603050405020304" pitchFamily="18" charset="0"/>
                        </a:rPr>
                        <a:t>5 steps</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800"/>
                        </a:spcAft>
                      </a:pPr>
                      <a:r>
                        <a:rPr lang="en-AU" sz="1400" dirty="0">
                          <a:solidFill>
                            <a:srgbClr val="000000"/>
                          </a:solidFill>
                          <a:effectLst/>
                          <a:latin typeface="+mn-lt"/>
                          <a:ea typeface="Times New Roman" panose="02020603050405020304" pitchFamily="18" charset="0"/>
                          <a:cs typeface="Times New Roman" panose="02020603050405020304" pitchFamily="18" charset="0"/>
                        </a:rPr>
                        <a:t>8 steps</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800"/>
                        </a:spcAft>
                      </a:pPr>
                      <a:r>
                        <a:rPr lang="en-AU" sz="1400" dirty="0">
                          <a:solidFill>
                            <a:srgbClr val="000000"/>
                          </a:solidFill>
                          <a:effectLst/>
                          <a:latin typeface="+mn-lt"/>
                          <a:ea typeface="Times New Roman" panose="02020603050405020304" pitchFamily="18" charset="0"/>
                          <a:cs typeface="Times New Roman" panose="02020603050405020304" pitchFamily="18" charset="0"/>
                        </a:rPr>
                        <a:t>11 steps</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800"/>
                        </a:spcAft>
                      </a:pPr>
                      <a:r>
                        <a:rPr lang="en-AU" sz="1400" dirty="0">
                          <a:solidFill>
                            <a:srgbClr val="000000"/>
                          </a:solidFill>
                          <a:effectLst/>
                          <a:latin typeface="+mn-lt"/>
                          <a:ea typeface="Times New Roman" panose="02020603050405020304" pitchFamily="18" charset="0"/>
                          <a:cs typeface="Times New Roman" panose="02020603050405020304" pitchFamily="18" charset="0"/>
                        </a:rPr>
                        <a:t>5 steps</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800"/>
                        </a:spcAft>
                      </a:pPr>
                      <a:r>
                        <a:rPr lang="en-AU" sz="1400" dirty="0">
                          <a:solidFill>
                            <a:srgbClr val="000000"/>
                          </a:solidFill>
                          <a:effectLst/>
                          <a:latin typeface="+mn-lt"/>
                          <a:ea typeface="Times New Roman" panose="02020603050405020304" pitchFamily="18" charset="0"/>
                          <a:cs typeface="Times New Roman" panose="02020603050405020304" pitchFamily="18" charset="0"/>
                        </a:rPr>
                        <a:t>8 steps</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800"/>
                        </a:spcAft>
                      </a:pPr>
                      <a:r>
                        <a:rPr lang="en-AU" sz="1400" dirty="0">
                          <a:solidFill>
                            <a:srgbClr val="000000"/>
                          </a:solidFill>
                          <a:effectLst/>
                          <a:latin typeface="+mn-lt"/>
                          <a:ea typeface="Times New Roman" panose="02020603050405020304" pitchFamily="18" charset="0"/>
                          <a:cs typeface="Times New Roman" panose="02020603050405020304" pitchFamily="18" charset="0"/>
                        </a:rPr>
                        <a:t>11 steps</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7773897"/>
                  </a:ext>
                </a:extLst>
              </a:tr>
              <a:tr h="225529">
                <a:tc>
                  <a:txBody>
                    <a:bodyPr/>
                    <a:lstStyle/>
                    <a:p>
                      <a:pPr>
                        <a:lnSpc>
                          <a:spcPct val="115000"/>
                        </a:lnSpc>
                        <a:spcAft>
                          <a:spcPts val="800"/>
                        </a:spcAft>
                      </a:pPr>
                      <a:r>
                        <a:rPr lang="en-AU" sz="1400" i="1" dirty="0">
                          <a:solidFill>
                            <a:srgbClr val="000000"/>
                          </a:solidFill>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w="12700" cap="flat" cmpd="sng" algn="ctr">
                      <a:solidFill>
                        <a:srgbClr val="000000"/>
                      </a:solidFill>
                      <a:prstDash val="solid"/>
                      <a:round/>
                      <a:headEnd type="none" w="med" len="med"/>
                      <a:tailEnd type="none" w="med" len="med"/>
                    </a:lnT>
                    <a:lnB>
                      <a:noFill/>
                    </a:lnB>
                  </a:tcPr>
                </a:tc>
                <a:tc gridSpan="8">
                  <a:txBody>
                    <a:bodyPr/>
                    <a:lstStyle/>
                    <a:p>
                      <a:pPr algn="ctr">
                        <a:lnSpc>
                          <a:spcPct val="115000"/>
                        </a:lnSpc>
                        <a:spcAft>
                          <a:spcPts val="800"/>
                        </a:spcAft>
                      </a:pPr>
                      <a:r>
                        <a:rPr lang="en-AU" sz="1400" b="1" dirty="0">
                          <a:solidFill>
                            <a:srgbClr val="000000"/>
                          </a:solidFill>
                          <a:effectLst/>
                          <a:latin typeface="+mn-lt"/>
                          <a:ea typeface="Times New Roman" panose="02020603050405020304" pitchFamily="18" charset="0"/>
                          <a:cs typeface="Times New Roman" panose="02020603050405020304" pitchFamily="18" charset="0"/>
                        </a:rPr>
                        <a:t>MedAPE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818915299"/>
                  </a:ext>
                </a:extLst>
              </a:tr>
              <a:tr h="225529">
                <a:tc>
                  <a:txBody>
                    <a:bodyPr/>
                    <a:lstStyle/>
                    <a:p>
                      <a:pPr algn="r">
                        <a:lnSpc>
                          <a:spcPct val="115000"/>
                        </a:lnSpc>
                        <a:spcAft>
                          <a:spcPts val="800"/>
                        </a:spcAft>
                      </a:pPr>
                      <a:r>
                        <a:rPr lang="en-AU" sz="1400" b="1" i="1" dirty="0">
                          <a:solidFill>
                            <a:srgbClr val="000000"/>
                          </a:solidFill>
                          <a:effectLst/>
                          <a:latin typeface="+mn-lt"/>
                          <a:ea typeface="Times New Roman" panose="02020603050405020304" pitchFamily="18" charset="0"/>
                          <a:cs typeface="Times New Roman" panose="02020603050405020304" pitchFamily="18" charset="0"/>
                        </a:rPr>
                        <a:t>  After 5 years</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gridSpan="8">
                  <a:txBody>
                    <a:bodyPr/>
                    <a:lstStyle/>
                    <a:p>
                      <a:pPr algn="ctr">
                        <a:lnSpc>
                          <a:spcPct val="115000"/>
                        </a:lnSpc>
                        <a:spcAft>
                          <a:spcPts val="800"/>
                        </a:spcAft>
                      </a:pPr>
                      <a:r>
                        <a:rPr lang="en-AU" sz="1400" b="1" dirty="0">
                          <a:solidFill>
                            <a:srgbClr val="000000"/>
                          </a:solidFill>
                          <a:effectLst/>
                          <a:latin typeface="+mn-lt"/>
                          <a:ea typeface="Times New Roman" panose="02020603050405020304" pitchFamily="18" charset="0"/>
                          <a:cs typeface="Times New Roman" panose="02020603050405020304" pitchFamily="18" charset="0"/>
                        </a:rPr>
                        <a:t>Unconstrained</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810785505"/>
                  </a:ext>
                </a:extLst>
              </a:tr>
              <a:tr h="275710">
                <a:tc>
                  <a:txBody>
                    <a:bodyPr/>
                    <a:lstStyle/>
                    <a:p>
                      <a:pPr algn="r">
                        <a:lnSpc>
                          <a:spcPct val="115000"/>
                        </a:lnSpc>
                        <a:spcAft>
                          <a:spcPts val="800"/>
                        </a:spcAft>
                      </a:pPr>
                      <a:r>
                        <a:rPr lang="en-AU" sz="1400" dirty="0">
                          <a:solidFill>
                            <a:srgbClr val="000000"/>
                          </a:solidFill>
                          <a:effectLst/>
                          <a:latin typeface="+mn-lt"/>
                          <a:ea typeface="Times New Roman" panose="02020603050405020304" pitchFamily="18" charset="0"/>
                          <a:cs typeface="Times New Roman" panose="02020603050405020304" pitchFamily="18" charset="0"/>
                        </a:rPr>
                        <a:t>    2006-based</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4.2</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3.4</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3.2</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E7E6E6"/>
                    </a:solidFill>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3.2</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E7E6E6"/>
                    </a:solidFill>
                  </a:tcPr>
                </a:tc>
                <a:tc>
                  <a:txBody>
                    <a:bodyPr/>
                    <a:lstStyle/>
                    <a:p>
                      <a:pPr algn="r">
                        <a:lnSpc>
                          <a:spcPct val="115000"/>
                        </a:lnSpc>
                        <a:spcAft>
                          <a:spcPts val="800"/>
                        </a:spcAft>
                      </a:pPr>
                      <a:r>
                        <a:rPr lang="en-AU" sz="1400" b="1" dirty="0">
                          <a:solidFill>
                            <a:srgbClr val="000000"/>
                          </a:solidFill>
                          <a:effectLst/>
                          <a:latin typeface="+mn-lt"/>
                          <a:ea typeface="Calibri" panose="020F0502020204030204" pitchFamily="34" charset="0"/>
                          <a:cs typeface="Times New Roman" panose="02020603050405020304" pitchFamily="18" charset="0"/>
                        </a:rPr>
                        <a:t>3.1</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E7E6E6"/>
                    </a:solidFill>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3.2</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E7E6E6"/>
                    </a:solidFill>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3.2</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E7E6E6"/>
                    </a:solidFill>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3.2</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E7E6E6"/>
                    </a:solidFill>
                  </a:tcPr>
                </a:tc>
                <a:extLst>
                  <a:ext uri="{0D108BD9-81ED-4DB2-BD59-A6C34878D82A}">
                    <a16:rowId xmlns:a16="http://schemas.microsoft.com/office/drawing/2014/main" val="1978073295"/>
                  </a:ext>
                </a:extLst>
              </a:tr>
              <a:tr h="275710">
                <a:tc>
                  <a:txBody>
                    <a:bodyPr/>
                    <a:lstStyle/>
                    <a:p>
                      <a:pPr algn="r">
                        <a:lnSpc>
                          <a:spcPct val="115000"/>
                        </a:lnSpc>
                        <a:spcAft>
                          <a:spcPts val="800"/>
                        </a:spcAft>
                      </a:pPr>
                      <a:r>
                        <a:rPr lang="en-AU" sz="1400" dirty="0">
                          <a:solidFill>
                            <a:srgbClr val="000000"/>
                          </a:solidFill>
                          <a:effectLst/>
                          <a:latin typeface="+mn-lt"/>
                          <a:ea typeface="Times New Roman" panose="02020603050405020304" pitchFamily="18" charset="0"/>
                          <a:cs typeface="Times New Roman" panose="02020603050405020304" pitchFamily="18" charset="0"/>
                        </a:rPr>
                        <a:t>    2011-based</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a:txBody>
                    <a:bodyPr/>
                    <a:lstStyle/>
                    <a:p>
                      <a:pPr algn="r">
                        <a:lnSpc>
                          <a:spcPct val="115000"/>
                        </a:lnSpc>
                        <a:spcAft>
                          <a:spcPts val="800"/>
                        </a:spcAft>
                      </a:pPr>
                      <a:r>
                        <a:rPr lang="en-AU" sz="1400" b="1" dirty="0">
                          <a:solidFill>
                            <a:srgbClr val="000000"/>
                          </a:solidFill>
                          <a:effectLst/>
                          <a:latin typeface="+mn-lt"/>
                          <a:ea typeface="Calibri" panose="020F0502020204030204" pitchFamily="34" charset="0"/>
                          <a:cs typeface="Times New Roman" panose="02020603050405020304" pitchFamily="18" charset="0"/>
                        </a:rPr>
                        <a:t>3.3</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4.3</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3.7</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3.8</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3.6</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3.6</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3.8</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3.7</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extLst>
                  <a:ext uri="{0D108BD9-81ED-4DB2-BD59-A6C34878D82A}">
                    <a16:rowId xmlns:a16="http://schemas.microsoft.com/office/drawing/2014/main" val="269637966"/>
                  </a:ext>
                </a:extLst>
              </a:tr>
              <a:tr h="465133">
                <a:tc>
                  <a:txBody>
                    <a:bodyPr/>
                    <a:lstStyle/>
                    <a:p>
                      <a:pPr algn="r">
                        <a:lnSpc>
                          <a:spcPct val="115000"/>
                        </a:lnSpc>
                        <a:spcAft>
                          <a:spcPts val="800"/>
                        </a:spcAft>
                      </a:pPr>
                      <a:r>
                        <a:rPr lang="en-AU" sz="1400" i="1" dirty="0">
                          <a:solidFill>
                            <a:srgbClr val="000000"/>
                          </a:solidFill>
                          <a:effectLst/>
                          <a:latin typeface="+mn-lt"/>
                          <a:ea typeface="Times New Roman" panose="02020603050405020304" pitchFamily="18" charset="0"/>
                          <a:cs typeface="Times New Roman" panose="02020603050405020304" pitchFamily="18" charset="0"/>
                        </a:rPr>
                        <a:t>  After 10 years</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a:txBody>
                    <a:bodyPr/>
                    <a:lstStyle/>
                    <a:p>
                      <a:pPr>
                        <a:lnSpc>
                          <a:spcPct val="115000"/>
                        </a:lnSpc>
                        <a:spcAft>
                          <a:spcPts val="800"/>
                        </a:spcAft>
                      </a:pPr>
                      <a:r>
                        <a:rPr lang="en-AU" sz="1400" b="1" dirty="0">
                          <a:solidFill>
                            <a:srgbClr val="000000"/>
                          </a:solidFill>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a:txBody>
                    <a:bodyPr/>
                    <a:lstStyle/>
                    <a:p>
                      <a:pPr>
                        <a:lnSpc>
                          <a:spcPct val="115000"/>
                        </a:lnSpc>
                        <a:spcAft>
                          <a:spcPts val="800"/>
                        </a:spcAft>
                      </a:pPr>
                      <a:r>
                        <a:rPr lang="en-AU" sz="1400" dirty="0">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a:txBody>
                    <a:bodyPr/>
                    <a:lstStyle/>
                    <a:p>
                      <a:pPr>
                        <a:lnSpc>
                          <a:spcPct val="115000"/>
                        </a:lnSpc>
                        <a:spcAft>
                          <a:spcPts val="800"/>
                        </a:spcAft>
                      </a:pPr>
                      <a:r>
                        <a:rPr lang="en-AU" sz="1400" dirty="0">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tc>
                  <a:txBody>
                    <a:bodyPr/>
                    <a:lstStyle/>
                    <a:p>
                      <a:pPr>
                        <a:lnSpc>
                          <a:spcPct val="115000"/>
                        </a:lnSpc>
                        <a:spcAft>
                          <a:spcPts val="800"/>
                        </a:spcAft>
                      </a:pPr>
                      <a:r>
                        <a:rPr lang="en-AU" sz="1400" dirty="0">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tc>
                  <a:txBody>
                    <a:bodyPr/>
                    <a:lstStyle/>
                    <a:p>
                      <a:pPr>
                        <a:lnSpc>
                          <a:spcPct val="115000"/>
                        </a:lnSpc>
                        <a:spcAft>
                          <a:spcPts val="800"/>
                        </a:spcAft>
                      </a:pPr>
                      <a:r>
                        <a:rPr lang="en-AU" sz="1400" dirty="0">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tc>
                  <a:txBody>
                    <a:bodyPr/>
                    <a:lstStyle/>
                    <a:p>
                      <a:pPr>
                        <a:lnSpc>
                          <a:spcPct val="115000"/>
                        </a:lnSpc>
                        <a:spcAft>
                          <a:spcPts val="800"/>
                        </a:spcAft>
                      </a:pPr>
                      <a:r>
                        <a:rPr lang="en-AU" sz="1400" dirty="0">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tc>
                  <a:txBody>
                    <a:bodyPr/>
                    <a:lstStyle/>
                    <a:p>
                      <a:pPr>
                        <a:lnSpc>
                          <a:spcPct val="115000"/>
                        </a:lnSpc>
                        <a:spcAft>
                          <a:spcPts val="800"/>
                        </a:spcAft>
                      </a:pPr>
                      <a:r>
                        <a:rPr lang="en-AU" sz="1400" dirty="0">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tc>
                  <a:txBody>
                    <a:bodyPr/>
                    <a:lstStyle/>
                    <a:p>
                      <a:pPr>
                        <a:lnSpc>
                          <a:spcPct val="115000"/>
                        </a:lnSpc>
                        <a:spcAft>
                          <a:spcPts val="800"/>
                        </a:spcAft>
                      </a:pPr>
                      <a:r>
                        <a:rPr lang="en-AU" sz="1400" dirty="0">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extLst>
                  <a:ext uri="{0D108BD9-81ED-4DB2-BD59-A6C34878D82A}">
                    <a16:rowId xmlns:a16="http://schemas.microsoft.com/office/drawing/2014/main" val="3440660993"/>
                  </a:ext>
                </a:extLst>
              </a:tr>
              <a:tr h="275710">
                <a:tc>
                  <a:txBody>
                    <a:bodyPr/>
                    <a:lstStyle/>
                    <a:p>
                      <a:pPr algn="r">
                        <a:lnSpc>
                          <a:spcPct val="115000"/>
                        </a:lnSpc>
                        <a:spcAft>
                          <a:spcPts val="800"/>
                        </a:spcAft>
                      </a:pPr>
                      <a:r>
                        <a:rPr lang="en-AU" sz="1400" dirty="0">
                          <a:solidFill>
                            <a:srgbClr val="000000"/>
                          </a:solidFill>
                          <a:effectLst/>
                          <a:latin typeface="+mn-lt"/>
                          <a:ea typeface="Times New Roman" panose="02020603050405020304" pitchFamily="18" charset="0"/>
                          <a:cs typeface="Times New Roman" panose="02020603050405020304" pitchFamily="18" charset="0"/>
                        </a:rPr>
                        <a:t>    2006-based</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7.3</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7.1</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a:txBody>
                    <a:bodyPr/>
                    <a:lstStyle/>
                    <a:p>
                      <a:pPr algn="r">
                        <a:lnSpc>
                          <a:spcPct val="115000"/>
                        </a:lnSpc>
                        <a:spcAft>
                          <a:spcPts val="800"/>
                        </a:spcAft>
                      </a:pPr>
                      <a:r>
                        <a:rPr lang="en-AU" sz="1400" b="1" dirty="0">
                          <a:solidFill>
                            <a:srgbClr val="000000"/>
                          </a:solidFill>
                          <a:effectLst/>
                          <a:latin typeface="+mn-lt"/>
                          <a:ea typeface="Calibri" panose="020F0502020204030204" pitchFamily="34" charset="0"/>
                          <a:cs typeface="Times New Roman" panose="02020603050405020304" pitchFamily="18" charset="0"/>
                        </a:rPr>
                        <a:t>5.9</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E7E6E6"/>
                    </a:solidFill>
                  </a:tcPr>
                </a:tc>
                <a:tc>
                  <a:txBody>
                    <a:bodyPr/>
                    <a:lstStyle/>
                    <a:p>
                      <a:pPr algn="r">
                        <a:lnSpc>
                          <a:spcPct val="115000"/>
                        </a:lnSpc>
                        <a:spcAft>
                          <a:spcPts val="800"/>
                        </a:spcAft>
                      </a:pPr>
                      <a:r>
                        <a:rPr lang="en-AU" sz="1400" b="1" dirty="0">
                          <a:solidFill>
                            <a:srgbClr val="000000"/>
                          </a:solidFill>
                          <a:effectLst/>
                          <a:latin typeface="+mn-lt"/>
                          <a:ea typeface="Calibri" panose="020F0502020204030204" pitchFamily="34" charset="0"/>
                          <a:cs typeface="Times New Roman" panose="02020603050405020304" pitchFamily="18" charset="0"/>
                        </a:rPr>
                        <a:t>5.9</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E7E6E6"/>
                    </a:solidFill>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6.9</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E7E6E6"/>
                    </a:solidFill>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6.0</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E7E6E6"/>
                    </a:solidFill>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6.0</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E7E6E6"/>
                    </a:solidFill>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6.2</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E7E6E6"/>
                    </a:solidFill>
                  </a:tcPr>
                </a:tc>
                <a:extLst>
                  <a:ext uri="{0D108BD9-81ED-4DB2-BD59-A6C34878D82A}">
                    <a16:rowId xmlns:a16="http://schemas.microsoft.com/office/drawing/2014/main" val="1192585578"/>
                  </a:ext>
                </a:extLst>
              </a:tr>
              <a:tr h="225529">
                <a:tc>
                  <a:txBody>
                    <a:bodyPr/>
                    <a:lstStyle/>
                    <a:p>
                      <a:endParaRPr lang="en-AU" sz="1400" dirty="0">
                        <a:effectLst/>
                        <a:latin typeface="+mn-lt"/>
                        <a:cs typeface="Times New Roman" panose="02020603050405020304" pitchFamily="18" charset="0"/>
                      </a:endParaRPr>
                    </a:p>
                  </a:txBody>
                  <a:tcPr marL="46987" marR="46987" marT="0" marB="0" anchor="ctr">
                    <a:lnL>
                      <a:noFill/>
                    </a:lnL>
                    <a:lnR>
                      <a:noFill/>
                    </a:lnR>
                    <a:lnT>
                      <a:noFill/>
                    </a:lnT>
                    <a:lnB>
                      <a:noFill/>
                    </a:lnB>
                  </a:tcPr>
                </a:tc>
                <a:tc gridSpan="8">
                  <a:txBody>
                    <a:bodyPr/>
                    <a:lstStyle/>
                    <a:p>
                      <a:pPr algn="ctr">
                        <a:lnSpc>
                          <a:spcPct val="115000"/>
                        </a:lnSpc>
                        <a:spcAft>
                          <a:spcPts val="800"/>
                        </a:spcAft>
                      </a:pPr>
                      <a:r>
                        <a:rPr lang="en-AU" sz="1400" b="1" dirty="0">
                          <a:solidFill>
                            <a:srgbClr val="000000"/>
                          </a:solidFill>
                          <a:effectLst/>
                          <a:latin typeface="+mn-lt"/>
                          <a:ea typeface="Times New Roman" panose="02020603050405020304" pitchFamily="18" charset="0"/>
                          <a:cs typeface="Times New Roman" panose="02020603050405020304" pitchFamily="18" charset="0"/>
                        </a:rPr>
                        <a:t>Constrained</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3920203509"/>
                  </a:ext>
                </a:extLst>
              </a:tr>
              <a:tr h="225529">
                <a:tc>
                  <a:txBody>
                    <a:bodyPr/>
                    <a:lstStyle/>
                    <a:p>
                      <a:pPr algn="r">
                        <a:lnSpc>
                          <a:spcPct val="115000"/>
                        </a:lnSpc>
                        <a:spcAft>
                          <a:spcPts val="800"/>
                        </a:spcAft>
                      </a:pPr>
                      <a:r>
                        <a:rPr lang="en-AU" sz="1400" i="1" dirty="0">
                          <a:solidFill>
                            <a:srgbClr val="000000"/>
                          </a:solidFill>
                          <a:effectLst/>
                          <a:latin typeface="+mn-lt"/>
                          <a:ea typeface="Times New Roman" panose="02020603050405020304" pitchFamily="18" charset="0"/>
                          <a:cs typeface="Times New Roman" panose="02020603050405020304" pitchFamily="18" charset="0"/>
                        </a:rPr>
                        <a:t>  After 5 years</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a:txBody>
                    <a:bodyPr/>
                    <a:lstStyle/>
                    <a:p>
                      <a:pPr>
                        <a:lnSpc>
                          <a:spcPct val="115000"/>
                        </a:lnSpc>
                        <a:spcAft>
                          <a:spcPts val="800"/>
                        </a:spcAft>
                      </a:pPr>
                      <a:r>
                        <a:rPr lang="en-AU" sz="1400" b="1" dirty="0">
                          <a:solidFill>
                            <a:srgbClr val="000000"/>
                          </a:solidFill>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a:txBody>
                    <a:bodyPr/>
                    <a:lstStyle/>
                    <a:p>
                      <a:pPr>
                        <a:lnSpc>
                          <a:spcPct val="115000"/>
                        </a:lnSpc>
                        <a:spcAft>
                          <a:spcPts val="800"/>
                        </a:spcAft>
                      </a:pPr>
                      <a:r>
                        <a:rPr lang="en-AU" sz="1400" dirty="0">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a:txBody>
                    <a:bodyPr/>
                    <a:lstStyle/>
                    <a:p>
                      <a:pPr>
                        <a:lnSpc>
                          <a:spcPct val="115000"/>
                        </a:lnSpc>
                        <a:spcAft>
                          <a:spcPts val="800"/>
                        </a:spcAft>
                      </a:pPr>
                      <a:r>
                        <a:rPr lang="en-AU" sz="1400" dirty="0">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tc>
                  <a:txBody>
                    <a:bodyPr/>
                    <a:lstStyle/>
                    <a:p>
                      <a:pPr>
                        <a:lnSpc>
                          <a:spcPct val="115000"/>
                        </a:lnSpc>
                        <a:spcAft>
                          <a:spcPts val="800"/>
                        </a:spcAft>
                      </a:pPr>
                      <a:r>
                        <a:rPr lang="en-AU" sz="1400" dirty="0">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tc>
                  <a:txBody>
                    <a:bodyPr/>
                    <a:lstStyle/>
                    <a:p>
                      <a:pPr>
                        <a:lnSpc>
                          <a:spcPct val="115000"/>
                        </a:lnSpc>
                        <a:spcAft>
                          <a:spcPts val="800"/>
                        </a:spcAft>
                      </a:pPr>
                      <a:r>
                        <a:rPr lang="en-AU" sz="1400" dirty="0">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tc>
                  <a:txBody>
                    <a:bodyPr/>
                    <a:lstStyle/>
                    <a:p>
                      <a:pPr>
                        <a:lnSpc>
                          <a:spcPct val="115000"/>
                        </a:lnSpc>
                        <a:spcAft>
                          <a:spcPts val="800"/>
                        </a:spcAft>
                      </a:pPr>
                      <a:r>
                        <a:rPr lang="en-AU" sz="1400" dirty="0">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tc>
                  <a:txBody>
                    <a:bodyPr/>
                    <a:lstStyle/>
                    <a:p>
                      <a:pPr>
                        <a:lnSpc>
                          <a:spcPct val="115000"/>
                        </a:lnSpc>
                        <a:spcAft>
                          <a:spcPts val="800"/>
                        </a:spcAft>
                      </a:pPr>
                      <a:r>
                        <a:rPr lang="en-AU" sz="1400" dirty="0">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tc>
                  <a:txBody>
                    <a:bodyPr/>
                    <a:lstStyle/>
                    <a:p>
                      <a:pPr>
                        <a:lnSpc>
                          <a:spcPct val="115000"/>
                        </a:lnSpc>
                        <a:spcAft>
                          <a:spcPts val="800"/>
                        </a:spcAft>
                      </a:pPr>
                      <a:r>
                        <a:rPr lang="en-AU" sz="1400" dirty="0">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extLst>
                  <a:ext uri="{0D108BD9-81ED-4DB2-BD59-A6C34878D82A}">
                    <a16:rowId xmlns:a16="http://schemas.microsoft.com/office/drawing/2014/main" val="2583085051"/>
                  </a:ext>
                </a:extLst>
              </a:tr>
              <a:tr h="275710">
                <a:tc>
                  <a:txBody>
                    <a:bodyPr/>
                    <a:lstStyle/>
                    <a:p>
                      <a:pPr algn="r">
                        <a:lnSpc>
                          <a:spcPct val="115000"/>
                        </a:lnSpc>
                        <a:spcAft>
                          <a:spcPts val="800"/>
                        </a:spcAft>
                      </a:pPr>
                      <a:r>
                        <a:rPr lang="en-AU" sz="1400" dirty="0">
                          <a:solidFill>
                            <a:srgbClr val="000000"/>
                          </a:solidFill>
                          <a:effectLst/>
                          <a:latin typeface="+mn-lt"/>
                          <a:ea typeface="Times New Roman" panose="02020603050405020304" pitchFamily="18" charset="0"/>
                          <a:cs typeface="Times New Roman" panose="02020603050405020304" pitchFamily="18" charset="0"/>
                        </a:rPr>
                        <a:t>    2006-based</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3.6</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3.4</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a:txBody>
                    <a:bodyPr/>
                    <a:lstStyle/>
                    <a:p>
                      <a:pPr algn="r">
                        <a:lnSpc>
                          <a:spcPct val="115000"/>
                        </a:lnSpc>
                        <a:spcAft>
                          <a:spcPts val="800"/>
                        </a:spcAft>
                      </a:pPr>
                      <a:r>
                        <a:rPr lang="en-AU" sz="1400" b="1" dirty="0">
                          <a:solidFill>
                            <a:srgbClr val="000000"/>
                          </a:solidFill>
                          <a:effectLst/>
                          <a:latin typeface="+mn-lt"/>
                          <a:ea typeface="Calibri" panose="020F0502020204030204" pitchFamily="34" charset="0"/>
                          <a:cs typeface="Times New Roman" panose="02020603050405020304" pitchFamily="18" charset="0"/>
                        </a:rPr>
                        <a:t>3.0</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E7E6E6"/>
                    </a:solidFill>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3.1</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E7E6E6"/>
                    </a:solidFill>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3.1</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E7E6E6"/>
                    </a:solidFill>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3.1</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E7E6E6"/>
                    </a:solidFill>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3.1</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E7E6E6"/>
                    </a:solidFill>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3.1</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E7E6E6"/>
                    </a:solidFill>
                  </a:tcPr>
                </a:tc>
                <a:extLst>
                  <a:ext uri="{0D108BD9-81ED-4DB2-BD59-A6C34878D82A}">
                    <a16:rowId xmlns:a16="http://schemas.microsoft.com/office/drawing/2014/main" val="2502498680"/>
                  </a:ext>
                </a:extLst>
              </a:tr>
              <a:tr h="275710">
                <a:tc>
                  <a:txBody>
                    <a:bodyPr/>
                    <a:lstStyle/>
                    <a:p>
                      <a:pPr algn="r">
                        <a:lnSpc>
                          <a:spcPct val="115000"/>
                        </a:lnSpc>
                        <a:spcAft>
                          <a:spcPts val="800"/>
                        </a:spcAft>
                      </a:pPr>
                      <a:r>
                        <a:rPr lang="en-AU" sz="1400" dirty="0">
                          <a:solidFill>
                            <a:srgbClr val="000000"/>
                          </a:solidFill>
                          <a:effectLst/>
                          <a:latin typeface="+mn-lt"/>
                          <a:ea typeface="Times New Roman" panose="02020603050405020304" pitchFamily="18" charset="0"/>
                          <a:cs typeface="Times New Roman" panose="02020603050405020304" pitchFamily="18" charset="0"/>
                        </a:rPr>
                        <a:t>    2011-based</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3.6</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4.3</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3.7</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tc>
                  <a:txBody>
                    <a:bodyPr/>
                    <a:lstStyle/>
                    <a:p>
                      <a:pPr algn="r">
                        <a:lnSpc>
                          <a:spcPct val="115000"/>
                        </a:lnSpc>
                        <a:spcAft>
                          <a:spcPts val="800"/>
                        </a:spcAft>
                      </a:pPr>
                      <a:r>
                        <a:rPr lang="en-AU" sz="1400" b="1" dirty="0">
                          <a:solidFill>
                            <a:srgbClr val="000000"/>
                          </a:solidFill>
                          <a:effectLst/>
                          <a:latin typeface="+mn-lt"/>
                          <a:ea typeface="Calibri" panose="020F0502020204030204" pitchFamily="34" charset="0"/>
                          <a:cs typeface="Times New Roman" panose="02020603050405020304" pitchFamily="18" charset="0"/>
                        </a:rPr>
                        <a:t>3.5</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E7E6E6"/>
                    </a:solidFill>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3.7</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3.7</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tc>
                  <a:txBody>
                    <a:bodyPr/>
                    <a:lstStyle/>
                    <a:p>
                      <a:pPr algn="r">
                        <a:lnSpc>
                          <a:spcPct val="115000"/>
                        </a:lnSpc>
                        <a:spcAft>
                          <a:spcPts val="800"/>
                        </a:spcAft>
                      </a:pPr>
                      <a:r>
                        <a:rPr lang="en-AU" sz="1400" b="1" dirty="0">
                          <a:solidFill>
                            <a:srgbClr val="000000"/>
                          </a:solidFill>
                          <a:effectLst/>
                          <a:latin typeface="+mn-lt"/>
                          <a:ea typeface="Calibri" panose="020F0502020204030204" pitchFamily="34" charset="0"/>
                          <a:cs typeface="Times New Roman" panose="02020603050405020304" pitchFamily="18" charset="0"/>
                        </a:rPr>
                        <a:t>3.5</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E7E6E6"/>
                    </a:solidFill>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3.9</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extLst>
                  <a:ext uri="{0D108BD9-81ED-4DB2-BD59-A6C34878D82A}">
                    <a16:rowId xmlns:a16="http://schemas.microsoft.com/office/drawing/2014/main" val="556164378"/>
                  </a:ext>
                </a:extLst>
              </a:tr>
              <a:tr h="465133">
                <a:tc>
                  <a:txBody>
                    <a:bodyPr/>
                    <a:lstStyle/>
                    <a:p>
                      <a:pPr algn="r">
                        <a:lnSpc>
                          <a:spcPct val="115000"/>
                        </a:lnSpc>
                        <a:spcAft>
                          <a:spcPts val="800"/>
                        </a:spcAft>
                      </a:pPr>
                      <a:r>
                        <a:rPr lang="en-AU" sz="1400" i="1" dirty="0">
                          <a:solidFill>
                            <a:srgbClr val="000000"/>
                          </a:solidFill>
                          <a:effectLst/>
                          <a:latin typeface="+mn-lt"/>
                          <a:ea typeface="Times New Roman" panose="02020603050405020304" pitchFamily="18" charset="0"/>
                          <a:cs typeface="Times New Roman" panose="02020603050405020304" pitchFamily="18" charset="0"/>
                        </a:rPr>
                        <a:t>  After 10 years</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a:txBody>
                    <a:bodyPr/>
                    <a:lstStyle/>
                    <a:p>
                      <a:pPr>
                        <a:lnSpc>
                          <a:spcPct val="115000"/>
                        </a:lnSpc>
                        <a:spcAft>
                          <a:spcPts val="800"/>
                        </a:spcAft>
                      </a:pPr>
                      <a:r>
                        <a:rPr lang="en-AU" sz="1400" b="1" dirty="0">
                          <a:solidFill>
                            <a:srgbClr val="000000"/>
                          </a:solidFill>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a:txBody>
                    <a:bodyPr/>
                    <a:lstStyle/>
                    <a:p>
                      <a:pPr>
                        <a:lnSpc>
                          <a:spcPct val="115000"/>
                        </a:lnSpc>
                        <a:spcAft>
                          <a:spcPts val="800"/>
                        </a:spcAft>
                      </a:pPr>
                      <a:r>
                        <a:rPr lang="en-AU" sz="1400" dirty="0">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a:txBody>
                    <a:bodyPr/>
                    <a:lstStyle/>
                    <a:p>
                      <a:pPr>
                        <a:lnSpc>
                          <a:spcPct val="115000"/>
                        </a:lnSpc>
                        <a:spcAft>
                          <a:spcPts val="800"/>
                        </a:spcAft>
                      </a:pPr>
                      <a:r>
                        <a:rPr lang="en-AU" sz="1400" dirty="0">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tc>
                  <a:txBody>
                    <a:bodyPr/>
                    <a:lstStyle/>
                    <a:p>
                      <a:pPr>
                        <a:lnSpc>
                          <a:spcPct val="115000"/>
                        </a:lnSpc>
                        <a:spcAft>
                          <a:spcPts val="800"/>
                        </a:spcAft>
                      </a:pPr>
                      <a:r>
                        <a:rPr lang="en-AU" sz="1400" dirty="0">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tc>
                  <a:txBody>
                    <a:bodyPr/>
                    <a:lstStyle/>
                    <a:p>
                      <a:pPr>
                        <a:lnSpc>
                          <a:spcPct val="115000"/>
                        </a:lnSpc>
                        <a:spcAft>
                          <a:spcPts val="800"/>
                        </a:spcAft>
                      </a:pPr>
                      <a:r>
                        <a:rPr lang="en-AU" sz="1400" dirty="0">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tc>
                  <a:txBody>
                    <a:bodyPr/>
                    <a:lstStyle/>
                    <a:p>
                      <a:pPr>
                        <a:lnSpc>
                          <a:spcPct val="115000"/>
                        </a:lnSpc>
                        <a:spcAft>
                          <a:spcPts val="800"/>
                        </a:spcAft>
                      </a:pPr>
                      <a:r>
                        <a:rPr lang="en-AU" sz="1400" dirty="0">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tc>
                  <a:txBody>
                    <a:bodyPr/>
                    <a:lstStyle/>
                    <a:p>
                      <a:pPr>
                        <a:lnSpc>
                          <a:spcPct val="115000"/>
                        </a:lnSpc>
                        <a:spcAft>
                          <a:spcPts val="800"/>
                        </a:spcAft>
                      </a:pPr>
                      <a:r>
                        <a:rPr lang="en-AU" sz="1400" dirty="0">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tc>
                  <a:txBody>
                    <a:bodyPr/>
                    <a:lstStyle/>
                    <a:p>
                      <a:pPr>
                        <a:lnSpc>
                          <a:spcPct val="115000"/>
                        </a:lnSpc>
                        <a:spcAft>
                          <a:spcPts val="800"/>
                        </a:spcAft>
                      </a:pPr>
                      <a:r>
                        <a:rPr lang="en-AU" sz="1400" dirty="0">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extLst>
                  <a:ext uri="{0D108BD9-81ED-4DB2-BD59-A6C34878D82A}">
                    <a16:rowId xmlns:a16="http://schemas.microsoft.com/office/drawing/2014/main" val="1941987803"/>
                  </a:ext>
                </a:extLst>
              </a:tr>
              <a:tr h="275710">
                <a:tc>
                  <a:txBody>
                    <a:bodyPr/>
                    <a:lstStyle/>
                    <a:p>
                      <a:pPr algn="r">
                        <a:lnSpc>
                          <a:spcPct val="115000"/>
                        </a:lnSpc>
                        <a:spcAft>
                          <a:spcPts val="800"/>
                        </a:spcAft>
                      </a:pPr>
                      <a:r>
                        <a:rPr lang="en-AU" sz="1400" dirty="0">
                          <a:solidFill>
                            <a:srgbClr val="000000"/>
                          </a:solidFill>
                          <a:effectLst/>
                          <a:latin typeface="+mn-lt"/>
                          <a:ea typeface="Times New Roman" panose="02020603050405020304" pitchFamily="18" charset="0"/>
                          <a:cs typeface="Times New Roman" panose="02020603050405020304" pitchFamily="18" charset="0"/>
                        </a:rPr>
                        <a:t>    2006-based</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a:txBody>
                    <a:bodyPr/>
                    <a:lstStyle/>
                    <a:p>
                      <a:pPr algn="r">
                        <a:lnSpc>
                          <a:spcPct val="115000"/>
                        </a:lnSpc>
                        <a:spcAft>
                          <a:spcPts val="800"/>
                        </a:spcAft>
                      </a:pPr>
                      <a:r>
                        <a:rPr lang="en-AU" sz="1400" dirty="0">
                          <a:effectLst/>
                          <a:latin typeface="+mn-lt"/>
                          <a:ea typeface="Calibri" panose="020F0502020204030204" pitchFamily="34" charset="0"/>
                          <a:cs typeface="Times New Roman" panose="02020603050405020304" pitchFamily="18" charset="0"/>
                        </a:rPr>
                        <a:t>6.5</a:t>
                      </a:r>
                    </a:p>
                  </a:txBody>
                  <a:tcPr marL="46987" marR="46987" marT="0" marB="0" anchor="ctr">
                    <a:lnL>
                      <a:noFill/>
                    </a:lnL>
                    <a:lnR>
                      <a:noFill/>
                    </a:lnR>
                    <a:lnT>
                      <a:noFill/>
                    </a:lnT>
                    <a:lnB>
                      <a:noFill/>
                    </a:lnB>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7.1</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6.5</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tc>
                  <a:txBody>
                    <a:bodyPr/>
                    <a:lstStyle/>
                    <a:p>
                      <a:pPr algn="r">
                        <a:lnSpc>
                          <a:spcPct val="115000"/>
                        </a:lnSpc>
                        <a:spcAft>
                          <a:spcPts val="800"/>
                        </a:spcAft>
                      </a:pPr>
                      <a:r>
                        <a:rPr lang="en-AU" sz="1400" b="1" dirty="0">
                          <a:solidFill>
                            <a:srgbClr val="000000"/>
                          </a:solidFill>
                          <a:effectLst/>
                          <a:latin typeface="+mn-lt"/>
                          <a:ea typeface="Calibri" panose="020F0502020204030204" pitchFamily="34" charset="0"/>
                          <a:cs typeface="Times New Roman" panose="02020603050405020304" pitchFamily="18" charset="0"/>
                        </a:rPr>
                        <a:t>6.1</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E7E6E6"/>
                    </a:solidFill>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6.8</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6.7</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6.4</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E7E6E6"/>
                    </a:solidFill>
                  </a:tcPr>
                </a:tc>
                <a:tc>
                  <a:txBody>
                    <a:bodyPr/>
                    <a:lstStyle/>
                    <a:p>
                      <a:pPr algn="r">
                        <a:lnSpc>
                          <a:spcPct val="115000"/>
                        </a:lnSpc>
                        <a:spcAft>
                          <a:spcPts val="800"/>
                        </a:spcAft>
                      </a:pPr>
                      <a:r>
                        <a:rPr lang="en-AU" sz="1400" dirty="0">
                          <a:solidFill>
                            <a:srgbClr val="000000"/>
                          </a:solidFill>
                          <a:effectLst/>
                          <a:latin typeface="+mn-lt"/>
                          <a:ea typeface="Calibri" panose="020F0502020204030204" pitchFamily="34" charset="0"/>
                          <a:cs typeface="Times New Roman" panose="02020603050405020304" pitchFamily="18" charset="0"/>
                        </a:rPr>
                        <a:t>6.5</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a:noFill/>
                    </a:lnB>
                    <a:solidFill>
                      <a:srgbClr val="FFFFFF"/>
                    </a:solidFill>
                  </a:tcPr>
                </a:tc>
                <a:extLst>
                  <a:ext uri="{0D108BD9-81ED-4DB2-BD59-A6C34878D82A}">
                    <a16:rowId xmlns:a16="http://schemas.microsoft.com/office/drawing/2014/main" val="2815400730"/>
                  </a:ext>
                </a:extLst>
              </a:tr>
              <a:tr h="225529">
                <a:tc>
                  <a:txBody>
                    <a:bodyPr/>
                    <a:lstStyle/>
                    <a:p>
                      <a:pPr algn="r">
                        <a:lnSpc>
                          <a:spcPct val="115000"/>
                        </a:lnSpc>
                        <a:spcAft>
                          <a:spcPts val="800"/>
                        </a:spcAft>
                      </a:pPr>
                      <a:r>
                        <a:rPr lang="en-AU" sz="1400" i="1" dirty="0">
                          <a:solidFill>
                            <a:srgbClr val="000000"/>
                          </a:solidFill>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w="12700" cap="flat" cmpd="sng" algn="ctr">
                      <a:solidFill>
                        <a:srgbClr val="000000"/>
                      </a:solidFill>
                      <a:prstDash val="solid"/>
                      <a:round/>
                      <a:headEnd type="none" w="med" len="med"/>
                      <a:tailEnd type="none" w="med" len="med"/>
                    </a:lnB>
                  </a:tcPr>
                </a:tc>
                <a:tc gridSpan="8">
                  <a:txBody>
                    <a:bodyPr/>
                    <a:lstStyle/>
                    <a:p>
                      <a:pPr algn="ctr">
                        <a:lnSpc>
                          <a:spcPct val="115000"/>
                        </a:lnSpc>
                        <a:spcAft>
                          <a:spcPts val="800"/>
                        </a:spcAft>
                      </a:pPr>
                      <a:r>
                        <a:rPr lang="en-AU" sz="1400" dirty="0">
                          <a:effectLst/>
                          <a:latin typeface="+mn-lt"/>
                          <a:ea typeface="Times New Roman" panose="02020603050405020304" pitchFamily="18" charset="0"/>
                          <a:cs typeface="Times New Roman" panose="02020603050405020304" pitchFamily="18" charset="0"/>
                        </a:rPr>
                        <a:t> </a:t>
                      </a:r>
                      <a:endParaRPr lang="en-AU" sz="1400" dirty="0">
                        <a:effectLst/>
                        <a:latin typeface="+mn-lt"/>
                        <a:ea typeface="Calibri" panose="020F0502020204030204" pitchFamily="34" charset="0"/>
                        <a:cs typeface="Times New Roman" panose="02020603050405020304" pitchFamily="18" charset="0"/>
                      </a:endParaRPr>
                    </a:p>
                  </a:txBody>
                  <a:tcPr marL="46987" marR="46987" marT="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408398339"/>
                  </a:ext>
                </a:extLst>
              </a:tr>
            </a:tbl>
          </a:graphicData>
        </a:graphic>
      </p:graphicFrame>
      <p:sp>
        <p:nvSpPr>
          <p:cNvPr id="16" name="TextBox 15">
            <a:extLst>
              <a:ext uri="{FF2B5EF4-FFF2-40B4-BE49-F238E27FC236}">
                <a16:creationId xmlns:a16="http://schemas.microsoft.com/office/drawing/2014/main" id="{8B14CE8A-4094-5C40-B955-29A70815D854}"/>
              </a:ext>
            </a:extLst>
          </p:cNvPr>
          <p:cNvSpPr txBox="1"/>
          <p:nvPr/>
        </p:nvSpPr>
        <p:spPr>
          <a:xfrm>
            <a:off x="509840" y="5891295"/>
            <a:ext cx="6066925" cy="646331"/>
          </a:xfrm>
          <a:prstGeom prst="rect">
            <a:avLst/>
          </a:prstGeom>
          <a:noFill/>
        </p:spPr>
        <p:txBody>
          <a:bodyPr wrap="square">
            <a:spAutoFit/>
          </a:bodyPr>
          <a:lstStyle/>
          <a:p>
            <a:r>
              <a:rPr lang="en-AU" sz="1800" i="1" dirty="0">
                <a:effectLst/>
                <a:ea typeface="Calibri" panose="020F0502020204030204" pitchFamily="34" charset="0"/>
              </a:rPr>
              <a:t>Note: </a:t>
            </a:r>
            <a:r>
              <a:rPr lang="en-AU" sz="1800" dirty="0">
                <a:effectLst/>
                <a:ea typeface="Calibri" panose="020F0502020204030204" pitchFamily="34" charset="0"/>
              </a:rPr>
              <a:t>The lowest error is bolded.  Shading indicates LSTM errors which beat both benchmarks.</a:t>
            </a:r>
            <a:endParaRPr lang="en-AU" dirty="0"/>
          </a:p>
        </p:txBody>
      </p:sp>
    </p:spTree>
    <p:extLst>
      <p:ext uri="{BB962C8B-B14F-4D97-AF65-F5344CB8AC3E}">
        <p14:creationId xmlns:p14="http://schemas.microsoft.com/office/powerpoint/2010/main" val="3101884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CCABE-E850-23CF-5F42-D191D1432DE5}"/>
              </a:ext>
            </a:extLst>
          </p:cNvPr>
          <p:cNvSpPr>
            <a:spLocks noGrp="1"/>
          </p:cNvSpPr>
          <p:nvPr>
            <p:ph type="title"/>
          </p:nvPr>
        </p:nvSpPr>
        <p:spPr/>
        <p:txBody>
          <a:bodyPr/>
          <a:lstStyle/>
          <a:p>
            <a:r>
              <a:rPr lang="en-AU" dirty="0"/>
              <a:t>Results: impact of remoteness</a:t>
            </a:r>
          </a:p>
        </p:txBody>
      </p:sp>
      <p:sp>
        <p:nvSpPr>
          <p:cNvPr id="4" name="Slide Number Placeholder 3">
            <a:extLst>
              <a:ext uri="{FF2B5EF4-FFF2-40B4-BE49-F238E27FC236}">
                <a16:creationId xmlns:a16="http://schemas.microsoft.com/office/drawing/2014/main" id="{4302C42A-83D9-A0BE-BC92-6B6FE107B8BB}"/>
              </a:ext>
            </a:extLst>
          </p:cNvPr>
          <p:cNvSpPr>
            <a:spLocks noGrp="1"/>
          </p:cNvSpPr>
          <p:nvPr>
            <p:ph type="sldNum" sz="quarter" idx="12"/>
          </p:nvPr>
        </p:nvSpPr>
        <p:spPr/>
        <p:txBody>
          <a:bodyPr/>
          <a:lstStyle/>
          <a:p>
            <a:fld id="{DC22DD25-61AE-413C-B4D2-EF2365C9B2E1}" type="slidenum">
              <a:rPr lang="en-AU" noProof="0" smtClean="0"/>
              <a:t>16</a:t>
            </a:fld>
            <a:endParaRPr lang="en-AU" noProof="0" dirty="0"/>
          </a:p>
        </p:txBody>
      </p:sp>
      <p:graphicFrame>
        <p:nvGraphicFramePr>
          <p:cNvPr id="6" name="Table 5">
            <a:extLst>
              <a:ext uri="{FF2B5EF4-FFF2-40B4-BE49-F238E27FC236}">
                <a16:creationId xmlns:a16="http://schemas.microsoft.com/office/drawing/2014/main" id="{256200F2-8F47-867D-4AD8-B11BE9DF123F}"/>
              </a:ext>
            </a:extLst>
          </p:cNvPr>
          <p:cNvGraphicFramePr>
            <a:graphicFrameLocks noGrp="1"/>
          </p:cNvGraphicFramePr>
          <p:nvPr>
            <p:extLst>
              <p:ext uri="{D42A27DB-BD31-4B8C-83A1-F6EECF244321}">
                <p14:modId xmlns:p14="http://schemas.microsoft.com/office/powerpoint/2010/main" val="1946941790"/>
              </p:ext>
            </p:extLst>
          </p:nvPr>
        </p:nvGraphicFramePr>
        <p:xfrm>
          <a:off x="114301" y="1282426"/>
          <a:ext cx="8592820" cy="5556662"/>
        </p:xfrm>
        <a:graphic>
          <a:graphicData uri="http://schemas.openxmlformats.org/drawingml/2006/table">
            <a:tbl>
              <a:tblPr firstRow="1" firstCol="1" bandRow="1">
                <a:tableStyleId>{5C22544A-7EE6-4342-B048-85BDC9FD1C3A}</a:tableStyleId>
              </a:tblPr>
              <a:tblGrid>
                <a:gridCol w="1749253">
                  <a:extLst>
                    <a:ext uri="{9D8B030D-6E8A-4147-A177-3AD203B41FA5}">
                      <a16:colId xmlns:a16="http://schemas.microsoft.com/office/drawing/2014/main" val="2502050174"/>
                    </a:ext>
                  </a:extLst>
                </a:gridCol>
                <a:gridCol w="985996">
                  <a:extLst>
                    <a:ext uri="{9D8B030D-6E8A-4147-A177-3AD203B41FA5}">
                      <a16:colId xmlns:a16="http://schemas.microsoft.com/office/drawing/2014/main" val="1503102120"/>
                    </a:ext>
                  </a:extLst>
                </a:gridCol>
                <a:gridCol w="1042425">
                  <a:extLst>
                    <a:ext uri="{9D8B030D-6E8A-4147-A177-3AD203B41FA5}">
                      <a16:colId xmlns:a16="http://schemas.microsoft.com/office/drawing/2014/main" val="2473773376"/>
                    </a:ext>
                  </a:extLst>
                </a:gridCol>
                <a:gridCol w="769196">
                  <a:extLst>
                    <a:ext uri="{9D8B030D-6E8A-4147-A177-3AD203B41FA5}">
                      <a16:colId xmlns:a16="http://schemas.microsoft.com/office/drawing/2014/main" val="2683225923"/>
                    </a:ext>
                  </a:extLst>
                </a:gridCol>
                <a:gridCol w="769196">
                  <a:extLst>
                    <a:ext uri="{9D8B030D-6E8A-4147-A177-3AD203B41FA5}">
                      <a16:colId xmlns:a16="http://schemas.microsoft.com/office/drawing/2014/main" val="2747636010"/>
                    </a:ext>
                  </a:extLst>
                </a:gridCol>
                <a:gridCol w="869181">
                  <a:extLst>
                    <a:ext uri="{9D8B030D-6E8A-4147-A177-3AD203B41FA5}">
                      <a16:colId xmlns:a16="http://schemas.microsoft.com/office/drawing/2014/main" val="4064344757"/>
                    </a:ext>
                  </a:extLst>
                </a:gridCol>
                <a:gridCol w="769196">
                  <a:extLst>
                    <a:ext uri="{9D8B030D-6E8A-4147-A177-3AD203B41FA5}">
                      <a16:colId xmlns:a16="http://schemas.microsoft.com/office/drawing/2014/main" val="993856285"/>
                    </a:ext>
                  </a:extLst>
                </a:gridCol>
                <a:gridCol w="769196">
                  <a:extLst>
                    <a:ext uri="{9D8B030D-6E8A-4147-A177-3AD203B41FA5}">
                      <a16:colId xmlns:a16="http://schemas.microsoft.com/office/drawing/2014/main" val="822426642"/>
                    </a:ext>
                  </a:extLst>
                </a:gridCol>
                <a:gridCol w="869181">
                  <a:extLst>
                    <a:ext uri="{9D8B030D-6E8A-4147-A177-3AD203B41FA5}">
                      <a16:colId xmlns:a16="http://schemas.microsoft.com/office/drawing/2014/main" val="3075557290"/>
                    </a:ext>
                  </a:extLst>
                </a:gridCol>
              </a:tblGrid>
              <a:tr h="233058">
                <a:tc>
                  <a:txBody>
                    <a:bodyPr/>
                    <a:lstStyle/>
                    <a:p>
                      <a:pPr algn="r">
                        <a:lnSpc>
                          <a:spcPct val="107000"/>
                        </a:lnSpc>
                        <a:spcAft>
                          <a:spcPts val="800"/>
                        </a:spcAft>
                      </a:pPr>
                      <a:r>
                        <a:rPr lang="en-AU" sz="1600" dirty="0">
                          <a:effectLst/>
                          <a:latin typeface="+mn-lt"/>
                        </a:rPr>
                        <a:t> </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en-AU" sz="1600" dirty="0">
                          <a:effectLst/>
                          <a:latin typeface="+mn-lt"/>
                        </a:rPr>
                        <a:t>Benchmark</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AU"/>
                    </a:p>
                  </a:txBody>
                  <a:tcPr/>
                </a:tc>
                <a:tc gridSpan="3">
                  <a:txBody>
                    <a:bodyPr/>
                    <a:lstStyle/>
                    <a:p>
                      <a:pPr algn="ctr">
                        <a:lnSpc>
                          <a:spcPct val="107000"/>
                        </a:lnSpc>
                        <a:spcAft>
                          <a:spcPts val="800"/>
                        </a:spcAft>
                      </a:pPr>
                      <a:r>
                        <a:rPr lang="en-AU" sz="1600" dirty="0">
                          <a:effectLst/>
                          <a:latin typeface="+mn-lt"/>
                        </a:rPr>
                        <a:t>Simple LSTM</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AU"/>
                    </a:p>
                  </a:txBody>
                  <a:tcPr/>
                </a:tc>
                <a:tc hMerge="1">
                  <a:txBody>
                    <a:bodyPr/>
                    <a:lstStyle/>
                    <a:p>
                      <a:endParaRPr lang="en-AU"/>
                    </a:p>
                  </a:txBody>
                  <a:tcPr/>
                </a:tc>
                <a:tc gridSpan="3">
                  <a:txBody>
                    <a:bodyPr/>
                    <a:lstStyle/>
                    <a:p>
                      <a:pPr algn="ctr">
                        <a:lnSpc>
                          <a:spcPct val="107000"/>
                        </a:lnSpc>
                        <a:spcAft>
                          <a:spcPts val="800"/>
                        </a:spcAft>
                      </a:pPr>
                      <a:r>
                        <a:rPr lang="en-AU" sz="1600" dirty="0">
                          <a:effectLst/>
                          <a:latin typeface="+mn-lt"/>
                        </a:rPr>
                        <a:t>Bidirectional LSTM</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958705450"/>
                  </a:ext>
                </a:extLst>
              </a:tr>
              <a:tr h="321341">
                <a:tc>
                  <a:txBody>
                    <a:bodyPr/>
                    <a:lstStyle/>
                    <a:p>
                      <a:endParaRPr lang="en-AU" sz="2000" dirty="0">
                        <a:effectLst/>
                        <a:latin typeface="+mn-lt"/>
                        <a:cs typeface="Times New Roman" panose="02020603050405020304" pitchFamily="18" charset="0"/>
                      </a:endParaRPr>
                    </a:p>
                  </a:txBody>
                  <a:tcPr marL="68580" marR="68580" marT="0" marB="0"/>
                </a:tc>
                <a:tc>
                  <a:txBody>
                    <a:bodyPr/>
                    <a:lstStyle/>
                    <a:p>
                      <a:pPr algn="ctr">
                        <a:lnSpc>
                          <a:spcPct val="107000"/>
                        </a:lnSpc>
                        <a:spcAft>
                          <a:spcPts val="800"/>
                        </a:spcAft>
                      </a:pPr>
                      <a:r>
                        <a:rPr lang="en-AU" sz="1600" dirty="0">
                          <a:effectLst/>
                          <a:latin typeface="+mn-lt"/>
                        </a:rPr>
                        <a:t>LIN/EXP</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CSP-VSG </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5 steps</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8 steps</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11 steps</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5 steps</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8 steps</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11 steps</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36102345"/>
                  </a:ext>
                </a:extLst>
              </a:tr>
              <a:tr h="233058">
                <a:tc>
                  <a:txBody>
                    <a:bodyPr/>
                    <a:lstStyle/>
                    <a:p>
                      <a:pPr algn="r">
                        <a:lnSpc>
                          <a:spcPct val="107000"/>
                        </a:lnSpc>
                        <a:spcAft>
                          <a:spcPts val="800"/>
                        </a:spcAft>
                      </a:pPr>
                      <a:r>
                        <a:rPr lang="en-AU" sz="1600" u="sng" dirty="0">
                          <a:effectLst/>
                          <a:latin typeface="+mn-lt"/>
                        </a:rPr>
                        <a:t>After 5 years</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gridSpan="8">
                  <a:txBody>
                    <a:bodyPr/>
                    <a:lstStyle/>
                    <a:p>
                      <a:pPr algn="ctr">
                        <a:lnSpc>
                          <a:spcPct val="107000"/>
                        </a:lnSpc>
                        <a:spcAft>
                          <a:spcPts val="800"/>
                        </a:spcAft>
                      </a:pPr>
                      <a:r>
                        <a:rPr lang="en-AU" sz="1600" dirty="0">
                          <a:effectLst/>
                          <a:latin typeface="+mn-lt"/>
                        </a:rPr>
                        <a:t>Unconstrained</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457355543"/>
                  </a:ext>
                </a:extLst>
              </a:tr>
              <a:tr h="233058">
                <a:tc>
                  <a:txBody>
                    <a:bodyPr/>
                    <a:lstStyle/>
                    <a:p>
                      <a:pPr algn="r">
                        <a:lnSpc>
                          <a:spcPct val="107000"/>
                        </a:lnSpc>
                        <a:spcAft>
                          <a:spcPts val="800"/>
                        </a:spcAft>
                      </a:pPr>
                      <a:r>
                        <a:rPr lang="en-AU" sz="1600" dirty="0">
                          <a:effectLst/>
                          <a:latin typeface="+mn-lt"/>
                        </a:rPr>
                        <a:t>    2006-based</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gridSpan="8">
                  <a:txBody>
                    <a:bodyPr/>
                    <a:lstStyle/>
                    <a:p>
                      <a:pPr algn="ctr">
                        <a:lnSpc>
                          <a:spcPct val="107000"/>
                        </a:lnSpc>
                        <a:spcAft>
                          <a:spcPts val="800"/>
                        </a:spcAft>
                      </a:pPr>
                      <a:r>
                        <a:rPr lang="en-AU" sz="1600" u="none" strike="noStrike" dirty="0">
                          <a:effectLst/>
                          <a:latin typeface="+mn-lt"/>
                        </a:rPr>
                        <a:t> </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459251921"/>
                  </a:ext>
                </a:extLst>
              </a:tr>
              <a:tr h="233058">
                <a:tc>
                  <a:txBody>
                    <a:bodyPr/>
                    <a:lstStyle/>
                    <a:p>
                      <a:pPr algn="r">
                        <a:lnSpc>
                          <a:spcPct val="107000"/>
                        </a:lnSpc>
                        <a:spcAft>
                          <a:spcPts val="800"/>
                        </a:spcAft>
                      </a:pPr>
                      <a:r>
                        <a:rPr lang="en-AU" sz="1600" dirty="0">
                          <a:effectLst/>
                          <a:latin typeface="+mn-lt"/>
                        </a:rPr>
                        <a:t>      Major Cities</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4.8</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3.4</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3.1</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2.9</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3.0</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3.1</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3.1</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3.1</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792682175"/>
                  </a:ext>
                </a:extLst>
              </a:tr>
              <a:tr h="233058">
                <a:tc>
                  <a:txBody>
                    <a:bodyPr/>
                    <a:lstStyle/>
                    <a:p>
                      <a:pPr algn="r">
                        <a:lnSpc>
                          <a:spcPct val="107000"/>
                        </a:lnSpc>
                        <a:spcAft>
                          <a:spcPts val="800"/>
                        </a:spcAft>
                      </a:pPr>
                      <a:r>
                        <a:rPr lang="en-AU" sz="1600" dirty="0">
                          <a:effectLst/>
                          <a:latin typeface="+mn-lt"/>
                        </a:rPr>
                        <a:t>      Inner Regional</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3.2</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3.1</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2.9</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3.0</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3.0</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3.0</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2.9</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2.9</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753874707"/>
                  </a:ext>
                </a:extLst>
              </a:tr>
              <a:tr h="233058">
                <a:tc>
                  <a:txBody>
                    <a:bodyPr/>
                    <a:lstStyle/>
                    <a:p>
                      <a:pPr algn="r">
                        <a:lnSpc>
                          <a:spcPct val="107000"/>
                        </a:lnSpc>
                        <a:spcAft>
                          <a:spcPts val="800"/>
                        </a:spcAft>
                      </a:pPr>
                      <a:r>
                        <a:rPr lang="en-AU" sz="1600" dirty="0">
                          <a:effectLst/>
                          <a:latin typeface="+mn-lt"/>
                        </a:rPr>
                        <a:t>      Outer Regional</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3.5</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4.0</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3.5</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3.8</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3.6</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3.6</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3.6</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3.5</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99285424"/>
                  </a:ext>
                </a:extLst>
              </a:tr>
              <a:tr h="233058">
                <a:tc>
                  <a:txBody>
                    <a:bodyPr/>
                    <a:lstStyle/>
                    <a:p>
                      <a:pPr algn="r">
                        <a:lnSpc>
                          <a:spcPct val="107000"/>
                        </a:lnSpc>
                        <a:spcAft>
                          <a:spcPts val="800"/>
                        </a:spcAft>
                      </a:pPr>
                      <a:r>
                        <a:rPr lang="en-AU" sz="1600" dirty="0">
                          <a:effectLst/>
                          <a:latin typeface="+mn-lt"/>
                        </a:rPr>
                        <a:t>      Remote</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4.5</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4.9</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5.6</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5.3</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5.1</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5.7</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5.4</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5.2</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558021279"/>
                  </a:ext>
                </a:extLst>
              </a:tr>
              <a:tr h="233058">
                <a:tc>
                  <a:txBody>
                    <a:bodyPr/>
                    <a:lstStyle/>
                    <a:p>
                      <a:pPr algn="r">
                        <a:lnSpc>
                          <a:spcPct val="107000"/>
                        </a:lnSpc>
                        <a:spcAft>
                          <a:spcPts val="800"/>
                        </a:spcAft>
                      </a:pPr>
                      <a:r>
                        <a:rPr lang="en-AU" sz="1600" dirty="0">
                          <a:effectLst/>
                          <a:latin typeface="+mn-lt"/>
                        </a:rPr>
                        <a:t>      Very Remote</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8.4</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6.0</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8.5</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8.9</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8.8</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8.3</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9.3</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8.0</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118773992"/>
                  </a:ext>
                </a:extLst>
              </a:tr>
              <a:tr h="233058">
                <a:tc>
                  <a:txBody>
                    <a:bodyPr/>
                    <a:lstStyle/>
                    <a:p>
                      <a:pPr algn="r">
                        <a:lnSpc>
                          <a:spcPct val="107000"/>
                        </a:lnSpc>
                        <a:spcAft>
                          <a:spcPts val="800"/>
                        </a:spcAft>
                      </a:pPr>
                      <a:r>
                        <a:rPr lang="en-AU" sz="1600" dirty="0">
                          <a:effectLst/>
                          <a:latin typeface="+mn-lt"/>
                        </a:rPr>
                        <a:t>    2011-based</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 </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 </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 </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 </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 </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 </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 </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 </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05674793"/>
                  </a:ext>
                </a:extLst>
              </a:tr>
              <a:tr h="233058">
                <a:tc>
                  <a:txBody>
                    <a:bodyPr/>
                    <a:lstStyle/>
                    <a:p>
                      <a:pPr algn="r">
                        <a:lnSpc>
                          <a:spcPct val="107000"/>
                        </a:lnSpc>
                        <a:spcAft>
                          <a:spcPts val="800"/>
                        </a:spcAft>
                      </a:pPr>
                      <a:r>
                        <a:rPr lang="en-AU" sz="1600" dirty="0">
                          <a:effectLst/>
                          <a:latin typeface="+mn-lt"/>
                        </a:rPr>
                        <a:t>      Major Cities</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3.2</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4.0</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3.6</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3.8</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3.6</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3.5</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3.7</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3.7</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324354373"/>
                  </a:ext>
                </a:extLst>
              </a:tr>
              <a:tr h="233058">
                <a:tc>
                  <a:txBody>
                    <a:bodyPr/>
                    <a:lstStyle/>
                    <a:p>
                      <a:pPr algn="r">
                        <a:lnSpc>
                          <a:spcPct val="107000"/>
                        </a:lnSpc>
                        <a:spcAft>
                          <a:spcPts val="800"/>
                        </a:spcAft>
                      </a:pPr>
                      <a:r>
                        <a:rPr lang="en-AU" sz="1600" dirty="0">
                          <a:effectLst/>
                          <a:latin typeface="+mn-lt"/>
                        </a:rPr>
                        <a:t>      Inner Regional</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3.1</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3.9</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3.5</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3.6</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3.4</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3.5</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3.6</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3.5</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369051007"/>
                  </a:ext>
                </a:extLst>
              </a:tr>
              <a:tr h="233058">
                <a:tc>
                  <a:txBody>
                    <a:bodyPr/>
                    <a:lstStyle/>
                    <a:p>
                      <a:pPr algn="r">
                        <a:lnSpc>
                          <a:spcPct val="107000"/>
                        </a:lnSpc>
                        <a:spcAft>
                          <a:spcPts val="800"/>
                        </a:spcAft>
                      </a:pPr>
                      <a:r>
                        <a:rPr lang="en-AU" sz="1600" dirty="0">
                          <a:effectLst/>
                          <a:latin typeface="+mn-lt"/>
                        </a:rPr>
                        <a:t>      Outer Regional</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3.4</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5.4</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3.3</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3.5</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3.5</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3.3</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3.5</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3.4</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995458360"/>
                  </a:ext>
                </a:extLst>
              </a:tr>
              <a:tr h="233058">
                <a:tc>
                  <a:txBody>
                    <a:bodyPr/>
                    <a:lstStyle/>
                    <a:p>
                      <a:pPr algn="r">
                        <a:lnSpc>
                          <a:spcPct val="107000"/>
                        </a:lnSpc>
                        <a:spcAft>
                          <a:spcPts val="800"/>
                        </a:spcAft>
                      </a:pPr>
                      <a:r>
                        <a:rPr lang="en-AU" sz="1600" dirty="0">
                          <a:effectLst/>
                          <a:latin typeface="+mn-lt"/>
                        </a:rPr>
                        <a:t>      Remote</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5.4</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9.8</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7.3</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7.4</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8.3</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7.9</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7.5</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7.4</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957818998"/>
                  </a:ext>
                </a:extLst>
              </a:tr>
              <a:tr h="233058">
                <a:tc>
                  <a:txBody>
                    <a:bodyPr/>
                    <a:lstStyle/>
                    <a:p>
                      <a:pPr algn="r">
                        <a:lnSpc>
                          <a:spcPct val="107000"/>
                        </a:lnSpc>
                        <a:spcAft>
                          <a:spcPts val="800"/>
                        </a:spcAft>
                      </a:pPr>
                      <a:r>
                        <a:rPr lang="en-AU" sz="1600" dirty="0">
                          <a:effectLst/>
                          <a:latin typeface="+mn-lt"/>
                        </a:rPr>
                        <a:t>      Very Remote</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9.4</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11.9</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9.8</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10.1</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9.6</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9.7</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9.3</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10.0</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69486492"/>
                  </a:ext>
                </a:extLst>
              </a:tr>
              <a:tr h="233058">
                <a:tc>
                  <a:txBody>
                    <a:bodyPr/>
                    <a:lstStyle/>
                    <a:p>
                      <a:pPr algn="r">
                        <a:lnSpc>
                          <a:spcPct val="107000"/>
                        </a:lnSpc>
                        <a:spcAft>
                          <a:spcPts val="800"/>
                        </a:spcAft>
                      </a:pPr>
                      <a:r>
                        <a:rPr lang="en-AU" sz="1600" u="sng" dirty="0">
                          <a:effectLst/>
                          <a:latin typeface="+mn-lt"/>
                        </a:rPr>
                        <a:t>After 10 years</a:t>
                      </a:r>
                      <a:r>
                        <a:rPr lang="en-AU" sz="1600" dirty="0">
                          <a:effectLst/>
                          <a:latin typeface="+mn-lt"/>
                        </a:rPr>
                        <a:t>  </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gridSpan="8">
                  <a:txBody>
                    <a:bodyPr/>
                    <a:lstStyle/>
                    <a:p>
                      <a:pPr algn="ctr">
                        <a:lnSpc>
                          <a:spcPct val="107000"/>
                        </a:lnSpc>
                        <a:spcAft>
                          <a:spcPts val="800"/>
                        </a:spcAft>
                      </a:pPr>
                      <a:r>
                        <a:rPr lang="en-AU" sz="1600" dirty="0">
                          <a:effectLst/>
                          <a:latin typeface="+mn-lt"/>
                        </a:rPr>
                        <a:t> </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356318941"/>
                  </a:ext>
                </a:extLst>
              </a:tr>
              <a:tr h="233058">
                <a:tc>
                  <a:txBody>
                    <a:bodyPr/>
                    <a:lstStyle/>
                    <a:p>
                      <a:pPr algn="r">
                        <a:lnSpc>
                          <a:spcPct val="107000"/>
                        </a:lnSpc>
                        <a:spcAft>
                          <a:spcPts val="800"/>
                        </a:spcAft>
                      </a:pPr>
                      <a:r>
                        <a:rPr lang="en-AU" sz="1600" dirty="0">
                          <a:effectLst/>
                          <a:latin typeface="+mn-lt"/>
                        </a:rPr>
                        <a:t>    2006-based</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gridSpan="8">
                  <a:txBody>
                    <a:bodyPr/>
                    <a:lstStyle/>
                    <a:p>
                      <a:pPr algn="ctr">
                        <a:lnSpc>
                          <a:spcPct val="107000"/>
                        </a:lnSpc>
                        <a:spcAft>
                          <a:spcPts val="800"/>
                        </a:spcAft>
                      </a:pPr>
                      <a:r>
                        <a:rPr lang="en-AU" sz="1600" u="none" strike="noStrike" dirty="0">
                          <a:effectLst/>
                          <a:latin typeface="+mn-lt"/>
                        </a:rPr>
                        <a:t> </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457647579"/>
                  </a:ext>
                </a:extLst>
              </a:tr>
              <a:tr h="233058">
                <a:tc>
                  <a:txBody>
                    <a:bodyPr/>
                    <a:lstStyle/>
                    <a:p>
                      <a:pPr algn="r">
                        <a:lnSpc>
                          <a:spcPct val="107000"/>
                        </a:lnSpc>
                        <a:spcAft>
                          <a:spcPts val="800"/>
                        </a:spcAft>
                      </a:pPr>
                      <a:r>
                        <a:rPr lang="en-AU" sz="1600" dirty="0">
                          <a:effectLst/>
                          <a:latin typeface="+mn-lt"/>
                        </a:rPr>
                        <a:t>      Major Cities</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8.4</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6.7</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5.7</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5.5</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5.8</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5.8</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5.5</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5.9</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041899307"/>
                  </a:ext>
                </a:extLst>
              </a:tr>
              <a:tr h="233058">
                <a:tc>
                  <a:txBody>
                    <a:bodyPr/>
                    <a:lstStyle/>
                    <a:p>
                      <a:pPr algn="r">
                        <a:lnSpc>
                          <a:spcPct val="107000"/>
                        </a:lnSpc>
                        <a:spcAft>
                          <a:spcPts val="800"/>
                        </a:spcAft>
                      </a:pPr>
                      <a:r>
                        <a:rPr lang="en-AU" sz="1600" dirty="0">
                          <a:effectLst/>
                          <a:latin typeface="+mn-lt"/>
                        </a:rPr>
                        <a:t>      Inner Regional</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5.9</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6.4</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5.5</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5.8</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7.4</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5.7</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5.8</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5.8</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175637452"/>
                  </a:ext>
                </a:extLst>
              </a:tr>
              <a:tr h="233058">
                <a:tc>
                  <a:txBody>
                    <a:bodyPr/>
                    <a:lstStyle/>
                    <a:p>
                      <a:pPr algn="r">
                        <a:lnSpc>
                          <a:spcPct val="107000"/>
                        </a:lnSpc>
                        <a:spcAft>
                          <a:spcPts val="800"/>
                        </a:spcAft>
                      </a:pPr>
                      <a:r>
                        <a:rPr lang="en-AU" sz="1600" dirty="0">
                          <a:effectLst/>
                          <a:latin typeface="+mn-lt"/>
                        </a:rPr>
                        <a:t>      Outer Regional</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5.0</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7.8</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7.0</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6.8</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10.2</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6.9</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6.7</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6.7</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41048702"/>
                  </a:ext>
                </a:extLst>
              </a:tr>
              <a:tr h="233058">
                <a:tc>
                  <a:txBody>
                    <a:bodyPr/>
                    <a:lstStyle/>
                    <a:p>
                      <a:pPr algn="r">
                        <a:lnSpc>
                          <a:spcPct val="107000"/>
                        </a:lnSpc>
                        <a:spcAft>
                          <a:spcPts val="800"/>
                        </a:spcAft>
                      </a:pPr>
                      <a:r>
                        <a:rPr lang="en-AU" sz="1600" dirty="0">
                          <a:effectLst/>
                          <a:latin typeface="+mn-lt"/>
                        </a:rPr>
                        <a:t>      Remote</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7.0</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11.2</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9.2</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7.1</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12.3</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10.5</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8.4</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9.8</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512718125"/>
                  </a:ext>
                </a:extLst>
              </a:tr>
              <a:tr h="233058">
                <a:tc>
                  <a:txBody>
                    <a:bodyPr/>
                    <a:lstStyle/>
                    <a:p>
                      <a:pPr algn="r">
                        <a:lnSpc>
                          <a:spcPct val="107000"/>
                        </a:lnSpc>
                        <a:spcAft>
                          <a:spcPts val="800"/>
                        </a:spcAft>
                      </a:pPr>
                      <a:r>
                        <a:rPr lang="en-AU" sz="1600" dirty="0">
                          <a:effectLst/>
                          <a:latin typeface="+mn-lt"/>
                        </a:rPr>
                        <a:t>      Very Remote</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10.0</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11.4</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AU" sz="1600" dirty="0">
                          <a:effectLst/>
                          <a:latin typeface="+mn-lt"/>
                        </a:rPr>
                        <a:t>12.2</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12.7</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17.4</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12.6</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13.2</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AU" sz="1600" dirty="0">
                          <a:effectLst/>
                          <a:latin typeface="+mn-lt"/>
                        </a:rPr>
                        <a:t>14.6</a:t>
                      </a:r>
                      <a:endParaRPr lang="en-AU" sz="2000" dirty="0">
                        <a:effectLst/>
                        <a:latin typeface="+mn-lt"/>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00157220"/>
                  </a:ext>
                </a:extLst>
              </a:tr>
            </a:tbl>
          </a:graphicData>
        </a:graphic>
      </p:graphicFrame>
      <p:sp>
        <p:nvSpPr>
          <p:cNvPr id="5" name="TextBox 4">
            <a:extLst>
              <a:ext uri="{FF2B5EF4-FFF2-40B4-BE49-F238E27FC236}">
                <a16:creationId xmlns:a16="http://schemas.microsoft.com/office/drawing/2014/main" id="{5F1D03D8-A526-B351-C96B-FF332E72FABA}"/>
              </a:ext>
            </a:extLst>
          </p:cNvPr>
          <p:cNvSpPr txBox="1"/>
          <p:nvPr/>
        </p:nvSpPr>
        <p:spPr>
          <a:xfrm>
            <a:off x="8832865" y="1282426"/>
            <a:ext cx="3268979" cy="2862322"/>
          </a:xfrm>
          <a:prstGeom prst="rect">
            <a:avLst/>
          </a:prstGeom>
          <a:noFill/>
        </p:spPr>
        <p:txBody>
          <a:bodyPr wrap="square">
            <a:spAutoFit/>
          </a:bodyPr>
          <a:lstStyle/>
          <a:p>
            <a:pPr marL="285750" indent="-285750">
              <a:buFont typeface="Arial" panose="020B0604020202020204" pitchFamily="34" charset="0"/>
              <a:buChar char="•"/>
            </a:pPr>
            <a:r>
              <a:rPr lang="en-AU" sz="1800" dirty="0">
                <a:effectLst/>
                <a:ea typeface="Calibri" panose="020F0502020204030204" pitchFamily="34" charset="0"/>
              </a:rPr>
              <a:t>Error was greatest for very remote areas</a:t>
            </a:r>
          </a:p>
          <a:p>
            <a:endParaRPr lang="en-AU" sz="1800" dirty="0">
              <a:effectLst/>
              <a:ea typeface="Calibri" panose="020F0502020204030204" pitchFamily="34" charset="0"/>
            </a:endParaRPr>
          </a:p>
          <a:p>
            <a:pPr marL="285750" indent="-285750">
              <a:buFont typeface="Arial" panose="020B0604020202020204" pitchFamily="34" charset="0"/>
              <a:buChar char="•"/>
            </a:pPr>
            <a:r>
              <a:rPr lang="en-AU" sz="1800" dirty="0">
                <a:effectLst/>
                <a:ea typeface="Calibri" panose="020F0502020204030204" pitchFamily="34" charset="0"/>
              </a:rPr>
              <a:t>LSTM models appear to be more helpful for more urban areas – which were better represented in the training data</a:t>
            </a:r>
          </a:p>
          <a:p>
            <a:pPr marL="285750" indent="-285750">
              <a:buFont typeface="Arial" panose="020B0604020202020204" pitchFamily="34" charset="0"/>
              <a:buChar char="•"/>
            </a:pPr>
            <a:endParaRPr lang="en-AU" dirty="0">
              <a:ea typeface="Calibri" panose="020F0502020204030204" pitchFamily="34" charset="0"/>
            </a:endParaRPr>
          </a:p>
          <a:p>
            <a:endParaRPr lang="en-AU" dirty="0"/>
          </a:p>
        </p:txBody>
      </p:sp>
    </p:spTree>
    <p:extLst>
      <p:ext uri="{BB962C8B-B14F-4D97-AF65-F5344CB8AC3E}">
        <p14:creationId xmlns:p14="http://schemas.microsoft.com/office/powerpoint/2010/main" val="1120169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918F5-77A6-6D2F-B72E-B1CF487741DF}"/>
              </a:ext>
            </a:extLst>
          </p:cNvPr>
          <p:cNvSpPr>
            <a:spLocks noGrp="1"/>
          </p:cNvSpPr>
          <p:nvPr>
            <p:ph type="title"/>
          </p:nvPr>
        </p:nvSpPr>
        <p:spPr/>
        <p:txBody>
          <a:bodyPr/>
          <a:lstStyle/>
          <a:p>
            <a:r>
              <a:rPr lang="en-AU" dirty="0"/>
              <a:t>Key Findings</a:t>
            </a:r>
          </a:p>
        </p:txBody>
      </p:sp>
      <p:sp>
        <p:nvSpPr>
          <p:cNvPr id="4" name="Slide Number Placeholder 3">
            <a:extLst>
              <a:ext uri="{FF2B5EF4-FFF2-40B4-BE49-F238E27FC236}">
                <a16:creationId xmlns:a16="http://schemas.microsoft.com/office/drawing/2014/main" id="{5D9F01EC-3431-1A83-343E-B08EBFF2BD52}"/>
              </a:ext>
            </a:extLst>
          </p:cNvPr>
          <p:cNvSpPr>
            <a:spLocks noGrp="1"/>
          </p:cNvSpPr>
          <p:nvPr>
            <p:ph type="sldNum" sz="quarter" idx="12"/>
          </p:nvPr>
        </p:nvSpPr>
        <p:spPr/>
        <p:txBody>
          <a:bodyPr/>
          <a:lstStyle/>
          <a:p>
            <a:fld id="{DC22DD25-61AE-413C-B4D2-EF2365C9B2E1}" type="slidenum">
              <a:rPr lang="en-AU" noProof="0" smtClean="0"/>
              <a:t>17</a:t>
            </a:fld>
            <a:endParaRPr lang="en-AU" noProof="0" dirty="0"/>
          </a:p>
        </p:txBody>
      </p:sp>
      <p:sp>
        <p:nvSpPr>
          <p:cNvPr id="3" name="Content Placeholder 6">
            <a:extLst>
              <a:ext uri="{FF2B5EF4-FFF2-40B4-BE49-F238E27FC236}">
                <a16:creationId xmlns:a16="http://schemas.microsoft.com/office/drawing/2014/main" id="{68D848C3-515F-67AD-FCED-C03099DB85F7}"/>
              </a:ext>
            </a:extLst>
          </p:cNvPr>
          <p:cNvSpPr>
            <a:spLocks noGrp="1"/>
          </p:cNvSpPr>
          <p:nvPr>
            <p:ph idx="1"/>
          </p:nvPr>
        </p:nvSpPr>
        <p:spPr>
          <a:xfrm>
            <a:off x="316356" y="1532414"/>
            <a:ext cx="11408409" cy="5005212"/>
          </a:xfrm>
        </p:spPr>
        <p:txBody>
          <a:bodyPr/>
          <a:lstStyle/>
          <a:p>
            <a:pPr>
              <a:lnSpc>
                <a:spcPct val="110000"/>
              </a:lnSpc>
              <a:spcBef>
                <a:spcPts val="0"/>
              </a:spcBef>
            </a:pPr>
            <a:endParaRPr lang="en-US" dirty="0">
              <a:solidFill>
                <a:srgbClr val="000000"/>
              </a:solidFill>
              <a:latin typeface="Charis SIL"/>
            </a:endParaRPr>
          </a:p>
          <a:p>
            <a:pPr marL="285750" indent="-285750">
              <a:lnSpc>
                <a:spcPct val="110000"/>
              </a:lnSpc>
              <a:spcBef>
                <a:spcPts val="0"/>
              </a:spcBef>
              <a:buFont typeface="Arial" panose="020B0604020202020204" pitchFamily="34" charset="0"/>
              <a:buChar char="•"/>
            </a:pPr>
            <a:r>
              <a:rPr lang="en-US" b="0" i="0" u="none" strike="noStrike" baseline="0" dirty="0">
                <a:solidFill>
                  <a:srgbClr val="000000"/>
                </a:solidFill>
                <a:latin typeface="Charis SIL"/>
              </a:rPr>
              <a:t>Our LSTM models performed well and produced improved 10 year forecasts. </a:t>
            </a:r>
          </a:p>
          <a:p>
            <a:pPr>
              <a:lnSpc>
                <a:spcPct val="110000"/>
              </a:lnSpc>
              <a:spcBef>
                <a:spcPts val="0"/>
              </a:spcBef>
            </a:pPr>
            <a:endParaRPr lang="en-US" b="0" i="0" u="none" strike="noStrike" baseline="0" dirty="0">
              <a:solidFill>
                <a:srgbClr val="000000"/>
              </a:solidFill>
              <a:latin typeface="Charis SIL"/>
            </a:endParaRPr>
          </a:p>
          <a:p>
            <a:pPr marL="285750" indent="-285750">
              <a:lnSpc>
                <a:spcPct val="110000"/>
              </a:lnSpc>
              <a:spcBef>
                <a:spcPts val="0"/>
              </a:spcBef>
              <a:buFont typeface="Arial" panose="020B0604020202020204" pitchFamily="34" charset="0"/>
              <a:buChar char="•"/>
            </a:pPr>
            <a:r>
              <a:rPr lang="en-US" b="0" i="0" u="none" strike="noStrike" baseline="0" dirty="0">
                <a:solidFill>
                  <a:srgbClr val="000000"/>
                </a:solidFill>
                <a:latin typeface="Charis SIL"/>
              </a:rPr>
              <a:t>The unconstrained LIN/EXP method was the best performing method for 2011-based forecasts</a:t>
            </a:r>
          </a:p>
          <a:p>
            <a:pPr>
              <a:lnSpc>
                <a:spcPct val="110000"/>
              </a:lnSpc>
              <a:spcBef>
                <a:spcPts val="0"/>
              </a:spcBef>
            </a:pPr>
            <a:endParaRPr lang="en-US" b="0" i="0" u="none" strike="noStrike" baseline="0" dirty="0">
              <a:solidFill>
                <a:srgbClr val="000000"/>
              </a:solidFill>
              <a:latin typeface="Charis SIL"/>
            </a:endParaRPr>
          </a:p>
          <a:p>
            <a:pPr marL="285750" indent="-285750">
              <a:lnSpc>
                <a:spcPct val="110000"/>
              </a:lnSpc>
              <a:spcBef>
                <a:spcPts val="0"/>
              </a:spcBef>
              <a:buFont typeface="Arial" panose="020B0604020202020204" pitchFamily="34" charset="0"/>
              <a:buChar char="•"/>
            </a:pPr>
            <a:r>
              <a:rPr lang="en-US" b="0" i="0" u="none" strike="noStrike" baseline="0" dirty="0">
                <a:solidFill>
                  <a:srgbClr val="000000"/>
                </a:solidFill>
                <a:latin typeface="Charis SIL"/>
              </a:rPr>
              <a:t>Unconstrained LSTM methods performed best for 2006-based forecasts. </a:t>
            </a:r>
          </a:p>
          <a:p>
            <a:pPr>
              <a:lnSpc>
                <a:spcPct val="110000"/>
              </a:lnSpc>
              <a:spcBef>
                <a:spcPts val="0"/>
              </a:spcBef>
            </a:pPr>
            <a:endParaRPr lang="en-US" b="0" i="0" u="none" strike="noStrike" baseline="0" dirty="0">
              <a:solidFill>
                <a:srgbClr val="000000"/>
              </a:solidFill>
              <a:latin typeface="Charis SIL"/>
            </a:endParaRPr>
          </a:p>
          <a:p>
            <a:pPr marL="285750" indent="-285750">
              <a:lnSpc>
                <a:spcPct val="110000"/>
              </a:lnSpc>
              <a:spcBef>
                <a:spcPts val="0"/>
              </a:spcBef>
              <a:buFont typeface="Arial" panose="020B0604020202020204" pitchFamily="34" charset="0"/>
              <a:buChar char="•"/>
            </a:pPr>
            <a:r>
              <a:rPr lang="en-US" b="0" i="0" u="none" strike="noStrike" baseline="0" dirty="0">
                <a:solidFill>
                  <a:srgbClr val="000000"/>
                </a:solidFill>
                <a:latin typeface="Charis SIL"/>
              </a:rPr>
              <a:t>The top performing benchmark method was different for the two jump off years whilst the LSTM methods consistently produced relatively accurate 5 year forecasts and markedly improved the 10 year forecast accuracy. </a:t>
            </a:r>
          </a:p>
          <a:p>
            <a:pPr>
              <a:lnSpc>
                <a:spcPct val="110000"/>
              </a:lnSpc>
              <a:spcBef>
                <a:spcPts val="0"/>
              </a:spcBef>
            </a:pPr>
            <a:endParaRPr lang="en-US" b="0" i="0" u="none" strike="noStrike" baseline="0" dirty="0">
              <a:solidFill>
                <a:srgbClr val="000000"/>
              </a:solidFill>
              <a:latin typeface="Charis SIL"/>
            </a:endParaRPr>
          </a:p>
          <a:p>
            <a:pPr marL="285750" indent="-285750">
              <a:lnSpc>
                <a:spcPct val="110000"/>
              </a:lnSpc>
              <a:spcBef>
                <a:spcPts val="0"/>
              </a:spcBef>
              <a:buFont typeface="Arial" panose="020B0604020202020204" pitchFamily="34" charset="0"/>
              <a:buChar char="•"/>
            </a:pPr>
            <a:r>
              <a:rPr lang="en-US" b="0" i="0" u="none" strike="noStrike" baseline="0" dirty="0">
                <a:solidFill>
                  <a:srgbClr val="000000"/>
                </a:solidFill>
                <a:latin typeface="Charis SIL"/>
              </a:rPr>
              <a:t>The benchmark methods generally performed better for areas that were remote and had very small populations. </a:t>
            </a:r>
            <a:endParaRPr lang="en-AU" sz="2400" dirty="0"/>
          </a:p>
        </p:txBody>
      </p:sp>
    </p:spTree>
    <p:extLst>
      <p:ext uri="{BB962C8B-B14F-4D97-AF65-F5344CB8AC3E}">
        <p14:creationId xmlns:p14="http://schemas.microsoft.com/office/powerpoint/2010/main" val="3117871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918F5-77A6-6D2F-B72E-B1CF487741DF}"/>
              </a:ext>
            </a:extLst>
          </p:cNvPr>
          <p:cNvSpPr>
            <a:spLocks noGrp="1"/>
          </p:cNvSpPr>
          <p:nvPr>
            <p:ph type="title"/>
          </p:nvPr>
        </p:nvSpPr>
        <p:spPr/>
        <p:txBody>
          <a:bodyPr/>
          <a:lstStyle/>
          <a:p>
            <a:r>
              <a:rPr lang="en-AU" dirty="0"/>
              <a:t>Things to consider</a:t>
            </a:r>
          </a:p>
        </p:txBody>
      </p:sp>
      <p:sp>
        <p:nvSpPr>
          <p:cNvPr id="4" name="Slide Number Placeholder 3">
            <a:extLst>
              <a:ext uri="{FF2B5EF4-FFF2-40B4-BE49-F238E27FC236}">
                <a16:creationId xmlns:a16="http://schemas.microsoft.com/office/drawing/2014/main" id="{5D9F01EC-3431-1A83-343E-B08EBFF2BD52}"/>
              </a:ext>
            </a:extLst>
          </p:cNvPr>
          <p:cNvSpPr>
            <a:spLocks noGrp="1"/>
          </p:cNvSpPr>
          <p:nvPr>
            <p:ph type="sldNum" sz="quarter" idx="12"/>
          </p:nvPr>
        </p:nvSpPr>
        <p:spPr/>
        <p:txBody>
          <a:bodyPr/>
          <a:lstStyle/>
          <a:p>
            <a:fld id="{DC22DD25-61AE-413C-B4D2-EF2365C9B2E1}" type="slidenum">
              <a:rPr lang="en-AU" noProof="0" smtClean="0"/>
              <a:t>18</a:t>
            </a:fld>
            <a:endParaRPr lang="en-AU" noProof="0" dirty="0"/>
          </a:p>
        </p:txBody>
      </p:sp>
      <p:sp>
        <p:nvSpPr>
          <p:cNvPr id="5" name="TextBox 4">
            <a:extLst>
              <a:ext uri="{FF2B5EF4-FFF2-40B4-BE49-F238E27FC236}">
                <a16:creationId xmlns:a16="http://schemas.microsoft.com/office/drawing/2014/main" id="{02959242-1B1E-7B32-19FC-F9AA2EAEA5BB}"/>
              </a:ext>
            </a:extLst>
          </p:cNvPr>
          <p:cNvSpPr txBox="1"/>
          <p:nvPr/>
        </p:nvSpPr>
        <p:spPr>
          <a:xfrm>
            <a:off x="467235" y="1467003"/>
            <a:ext cx="11615558" cy="3477875"/>
          </a:xfrm>
          <a:prstGeom prst="rect">
            <a:avLst/>
          </a:prstGeom>
          <a:noFill/>
        </p:spPr>
        <p:txBody>
          <a:bodyPr wrap="square">
            <a:spAutoFit/>
          </a:bodyPr>
          <a:lstStyle/>
          <a:p>
            <a:r>
              <a:rPr lang="en-US" sz="2000" b="1" dirty="0">
                <a:solidFill>
                  <a:srgbClr val="000000"/>
                </a:solidFill>
              </a:rPr>
              <a:t>Key Finding</a:t>
            </a:r>
            <a:r>
              <a:rPr lang="en-US" sz="2000" dirty="0">
                <a:solidFill>
                  <a:srgbClr val="000000"/>
                </a:solidFill>
              </a:rPr>
              <a:t>: </a:t>
            </a:r>
            <a:r>
              <a:rPr lang="en-US" sz="2000" b="0" i="0" u="none" strike="noStrike" baseline="0" dirty="0">
                <a:solidFill>
                  <a:srgbClr val="000000"/>
                </a:solidFill>
              </a:rPr>
              <a:t>simpler statistical methods were more reliable when forecasting the smallest populations and those in more remote areas, where such areas were not well represented in the dataset. </a:t>
            </a:r>
          </a:p>
          <a:p>
            <a:pPr marL="285750" indent="-285750">
              <a:buFont typeface="Wingdings" panose="05000000000000000000" pitchFamily="2" charset="2"/>
              <a:buChar char="Ø"/>
            </a:pPr>
            <a:r>
              <a:rPr lang="en-US" sz="2000" b="0" i="0" u="none" strike="noStrike" baseline="0" dirty="0">
                <a:solidFill>
                  <a:srgbClr val="000000"/>
                </a:solidFill>
              </a:rPr>
              <a:t>models trained mostly on data from major cities may produce poor forecasts for more rural areas. </a:t>
            </a:r>
          </a:p>
          <a:p>
            <a:endParaRPr lang="en-US" sz="2000" b="0" i="1" u="none" strike="noStrike" baseline="0" dirty="0">
              <a:solidFill>
                <a:srgbClr val="000000"/>
              </a:solidFill>
            </a:endParaRPr>
          </a:p>
          <a:p>
            <a:r>
              <a:rPr lang="en-US" sz="2000" i="1" dirty="0">
                <a:solidFill>
                  <a:srgbClr val="000000"/>
                </a:solidFill>
              </a:rPr>
              <a:t>If you are using a machine learning model consider:</a:t>
            </a:r>
          </a:p>
          <a:p>
            <a:r>
              <a:rPr lang="en-US" sz="2000" b="1" i="1" u="none" strike="noStrike" baseline="0" dirty="0">
                <a:solidFill>
                  <a:srgbClr val="000000"/>
                </a:solidFill>
              </a:rPr>
              <a:t>Is the training set representative of the small area populations of interest being forecast?</a:t>
            </a:r>
          </a:p>
          <a:p>
            <a:pPr marL="285750" indent="-285750">
              <a:buFont typeface="Arial" panose="020B0604020202020204" pitchFamily="34" charset="0"/>
              <a:buChar char="•"/>
            </a:pPr>
            <a:r>
              <a:rPr lang="en-US" sz="2000" b="0" i="0" u="none" strike="noStrike" baseline="0" dirty="0">
                <a:solidFill>
                  <a:srgbClr val="000000"/>
                </a:solidFill>
              </a:rPr>
              <a:t>These issues may be solved by: </a:t>
            </a:r>
          </a:p>
          <a:p>
            <a:pPr marL="742950" lvl="1" indent="-285750">
              <a:buFont typeface="Arial" panose="020B0604020202020204" pitchFamily="34" charset="0"/>
              <a:buChar char="•"/>
            </a:pPr>
            <a:r>
              <a:rPr lang="en-US" sz="2000" b="0" i="0" u="none" strike="noStrike" baseline="0" dirty="0">
                <a:solidFill>
                  <a:srgbClr val="000000"/>
                </a:solidFill>
              </a:rPr>
              <a:t>including additional variables in the models which may impact how population growth such as remoteness</a:t>
            </a:r>
          </a:p>
          <a:p>
            <a:pPr marL="742950" lvl="1" indent="-285750">
              <a:buFont typeface="Arial" panose="020B0604020202020204" pitchFamily="34" charset="0"/>
              <a:buChar char="•"/>
            </a:pPr>
            <a:r>
              <a:rPr lang="en-US" sz="2000" b="0" i="0" u="none" strike="noStrike" baseline="0" dirty="0">
                <a:solidFill>
                  <a:srgbClr val="000000"/>
                </a:solidFill>
              </a:rPr>
              <a:t>Training models exclusively on data which is more representative of the populations of interest </a:t>
            </a:r>
          </a:p>
          <a:p>
            <a:pPr marL="742950" lvl="1" indent="-285750">
              <a:buFont typeface="Arial" panose="020B0604020202020204" pitchFamily="34" charset="0"/>
              <a:buChar char="•"/>
            </a:pPr>
            <a:r>
              <a:rPr lang="en-US" sz="2000" dirty="0">
                <a:solidFill>
                  <a:srgbClr val="000000"/>
                </a:solidFill>
              </a:rPr>
              <a:t>More research is required</a:t>
            </a:r>
            <a:endParaRPr lang="en-US" sz="2000" b="0" i="0" u="none" strike="noStrike" baseline="0" dirty="0">
              <a:solidFill>
                <a:srgbClr val="000000"/>
              </a:solidFill>
            </a:endParaRPr>
          </a:p>
        </p:txBody>
      </p:sp>
    </p:spTree>
    <p:extLst>
      <p:ext uri="{BB962C8B-B14F-4D97-AF65-F5344CB8AC3E}">
        <p14:creationId xmlns:p14="http://schemas.microsoft.com/office/powerpoint/2010/main" val="140539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918F5-77A6-6D2F-B72E-B1CF487741DF}"/>
              </a:ext>
            </a:extLst>
          </p:cNvPr>
          <p:cNvSpPr>
            <a:spLocks noGrp="1"/>
          </p:cNvSpPr>
          <p:nvPr>
            <p:ph type="title"/>
          </p:nvPr>
        </p:nvSpPr>
        <p:spPr/>
        <p:txBody>
          <a:bodyPr/>
          <a:lstStyle/>
          <a:p>
            <a:r>
              <a:rPr lang="en-AU" dirty="0"/>
              <a:t>Things to consider</a:t>
            </a:r>
          </a:p>
        </p:txBody>
      </p:sp>
      <p:sp>
        <p:nvSpPr>
          <p:cNvPr id="4" name="Slide Number Placeholder 3">
            <a:extLst>
              <a:ext uri="{FF2B5EF4-FFF2-40B4-BE49-F238E27FC236}">
                <a16:creationId xmlns:a16="http://schemas.microsoft.com/office/drawing/2014/main" id="{5D9F01EC-3431-1A83-343E-B08EBFF2BD52}"/>
              </a:ext>
            </a:extLst>
          </p:cNvPr>
          <p:cNvSpPr>
            <a:spLocks noGrp="1"/>
          </p:cNvSpPr>
          <p:nvPr>
            <p:ph type="sldNum" sz="quarter" idx="12"/>
          </p:nvPr>
        </p:nvSpPr>
        <p:spPr/>
        <p:txBody>
          <a:bodyPr/>
          <a:lstStyle/>
          <a:p>
            <a:fld id="{DC22DD25-61AE-413C-B4D2-EF2365C9B2E1}" type="slidenum">
              <a:rPr lang="en-AU" noProof="0" smtClean="0"/>
              <a:t>19</a:t>
            </a:fld>
            <a:endParaRPr lang="en-AU" noProof="0" dirty="0"/>
          </a:p>
        </p:txBody>
      </p:sp>
      <p:sp>
        <p:nvSpPr>
          <p:cNvPr id="5" name="TextBox 4">
            <a:extLst>
              <a:ext uri="{FF2B5EF4-FFF2-40B4-BE49-F238E27FC236}">
                <a16:creationId xmlns:a16="http://schemas.microsoft.com/office/drawing/2014/main" id="{02959242-1B1E-7B32-19FC-F9AA2EAEA5BB}"/>
              </a:ext>
            </a:extLst>
          </p:cNvPr>
          <p:cNvSpPr txBox="1"/>
          <p:nvPr/>
        </p:nvSpPr>
        <p:spPr>
          <a:xfrm>
            <a:off x="190501" y="1829860"/>
            <a:ext cx="11615558" cy="3170099"/>
          </a:xfrm>
          <a:prstGeom prst="rect">
            <a:avLst/>
          </a:prstGeom>
          <a:noFill/>
        </p:spPr>
        <p:txBody>
          <a:bodyPr wrap="square">
            <a:spAutoFit/>
          </a:bodyPr>
          <a:lstStyle/>
          <a:p>
            <a:r>
              <a:rPr lang="en-US" sz="2000" b="1" i="0" u="none" strike="noStrike" baseline="0" dirty="0">
                <a:solidFill>
                  <a:srgbClr val="000000"/>
                </a:solidFill>
                <a:latin typeface="Charis SIL"/>
              </a:rPr>
              <a:t>Key finding:</a:t>
            </a:r>
            <a:r>
              <a:rPr lang="en-US" sz="2000" b="0" i="0" u="none" strike="noStrike" baseline="0" dirty="0">
                <a:solidFill>
                  <a:srgbClr val="000000"/>
                </a:solidFill>
                <a:latin typeface="Charis SIL"/>
              </a:rPr>
              <a:t> We found that constraining altered the results of our evaluation. </a:t>
            </a:r>
          </a:p>
          <a:p>
            <a:pPr marL="285750" indent="-285750">
              <a:buFont typeface="Wingdings" panose="05000000000000000000" pitchFamily="2" charset="2"/>
              <a:buChar char="Ø"/>
            </a:pPr>
            <a:r>
              <a:rPr lang="en-US" sz="2000" b="0" i="0" u="none" strike="noStrike" baseline="0" dirty="0">
                <a:solidFill>
                  <a:srgbClr val="000000"/>
                </a:solidFill>
                <a:latin typeface="Charis SIL"/>
              </a:rPr>
              <a:t>This calls into question the value of recommending a method based on a small improvement in a particular error metric. Such small improvements may not translate to real world practice where further refinements to the forecasts may negate the benefits. </a:t>
            </a:r>
          </a:p>
          <a:p>
            <a:endParaRPr lang="en-US" sz="2000" b="0" i="1" u="none" strike="noStrike" baseline="0" dirty="0">
              <a:solidFill>
                <a:srgbClr val="000000"/>
              </a:solidFill>
              <a:latin typeface="Charis SIL"/>
            </a:endParaRPr>
          </a:p>
          <a:p>
            <a:r>
              <a:rPr lang="en-US" sz="2000" i="1" dirty="0">
                <a:solidFill>
                  <a:srgbClr val="000000"/>
                </a:solidFill>
              </a:rPr>
              <a:t>If you are considering switching to a machine learning model consider:</a:t>
            </a:r>
            <a:endParaRPr lang="en-US" sz="2000" i="1" dirty="0">
              <a:solidFill>
                <a:srgbClr val="000000"/>
              </a:solidFill>
              <a:latin typeface="Charis SIL"/>
            </a:endParaRPr>
          </a:p>
          <a:p>
            <a:r>
              <a:rPr lang="en-US" sz="2000" b="1" i="1" u="none" strike="noStrike" baseline="0" dirty="0">
                <a:solidFill>
                  <a:srgbClr val="000000"/>
                </a:solidFill>
                <a:latin typeface="Charis SIL"/>
              </a:rPr>
              <a:t>What is the pipeline of processes being used to produce the final forecasts?</a:t>
            </a:r>
          </a:p>
          <a:p>
            <a:pPr marL="285750" indent="-285750">
              <a:buFont typeface="Arial" panose="020B0604020202020204" pitchFamily="34" charset="0"/>
              <a:buChar char="•"/>
            </a:pPr>
            <a:r>
              <a:rPr lang="en-US" sz="2000" b="0" i="0" u="none" strike="noStrike" baseline="0" dirty="0">
                <a:solidFill>
                  <a:srgbClr val="000000"/>
                </a:solidFill>
                <a:latin typeface="Charis SIL"/>
              </a:rPr>
              <a:t>This pipeline can include processes such as constraining forecasts to forecasts for higher level geographies.</a:t>
            </a:r>
            <a:endParaRPr lang="en-US" sz="2000" dirty="0">
              <a:solidFill>
                <a:srgbClr val="000000"/>
              </a:solidFill>
              <a:latin typeface="Charis SIL"/>
            </a:endParaRPr>
          </a:p>
          <a:p>
            <a:pPr marL="285750" indent="-285750">
              <a:buFont typeface="Arial" panose="020B0604020202020204" pitchFamily="34" charset="0"/>
              <a:buChar char="•"/>
            </a:pPr>
            <a:r>
              <a:rPr lang="en-US" sz="2000" b="0" i="0" u="none" strike="noStrike" baseline="0" dirty="0">
                <a:solidFill>
                  <a:srgbClr val="000000"/>
                </a:solidFill>
                <a:latin typeface="Charis SIL"/>
              </a:rPr>
              <a:t>Future research should partner practitioners and researchers to develop and evaluate methods across the pipeline of processes used for population forecasts. </a:t>
            </a:r>
          </a:p>
        </p:txBody>
      </p:sp>
    </p:spTree>
    <p:extLst>
      <p:ext uri="{BB962C8B-B14F-4D97-AF65-F5344CB8AC3E}">
        <p14:creationId xmlns:p14="http://schemas.microsoft.com/office/powerpoint/2010/main" val="354948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A new forecasting age</a:t>
            </a:r>
          </a:p>
        </p:txBody>
      </p:sp>
      <p:sp>
        <p:nvSpPr>
          <p:cNvPr id="7" name="Content Placeholder 6">
            <a:extLst>
              <a:ext uri="{FF2B5EF4-FFF2-40B4-BE49-F238E27FC236}">
                <a16:creationId xmlns:a16="http://schemas.microsoft.com/office/drawing/2014/main" id="{D07DE60C-F385-414C-8B4B-3519993CEDFB}"/>
              </a:ext>
            </a:extLst>
          </p:cNvPr>
          <p:cNvSpPr>
            <a:spLocks noGrp="1"/>
          </p:cNvSpPr>
          <p:nvPr>
            <p:ph idx="1"/>
          </p:nvPr>
        </p:nvSpPr>
        <p:spPr>
          <a:xfrm>
            <a:off x="316356" y="1532414"/>
            <a:ext cx="5566859" cy="4930519"/>
          </a:xfrm>
        </p:spPr>
        <p:txBody>
          <a:bodyPr/>
          <a:lstStyle/>
          <a:p>
            <a:pPr>
              <a:lnSpc>
                <a:spcPct val="110000"/>
              </a:lnSpc>
              <a:spcBef>
                <a:spcPts val="0"/>
              </a:spcBef>
            </a:pPr>
            <a:r>
              <a:rPr lang="en-AU" dirty="0">
                <a:cs typeface="Arial" panose="020B0604020202020204" pitchFamily="34" charset="0"/>
              </a:rPr>
              <a:t>Humans have always sought ways to predict the future</a:t>
            </a:r>
          </a:p>
          <a:p>
            <a:pPr>
              <a:lnSpc>
                <a:spcPct val="110000"/>
              </a:lnSpc>
              <a:spcBef>
                <a:spcPts val="0"/>
              </a:spcBef>
            </a:pPr>
            <a:endParaRPr lang="en-AU" dirty="0">
              <a:cs typeface="Arial" panose="020B0604020202020204" pitchFamily="34" charset="0"/>
            </a:endParaRPr>
          </a:p>
          <a:p>
            <a:pPr>
              <a:lnSpc>
                <a:spcPct val="110000"/>
              </a:lnSpc>
              <a:spcBef>
                <a:spcPts val="0"/>
              </a:spcBef>
            </a:pPr>
            <a:r>
              <a:rPr lang="en-US" dirty="0"/>
              <a:t>Machine Learning Methods</a:t>
            </a:r>
          </a:p>
          <a:p>
            <a:pPr marL="342900" indent="-342900">
              <a:lnSpc>
                <a:spcPct val="110000"/>
              </a:lnSpc>
              <a:spcBef>
                <a:spcPts val="0"/>
              </a:spcBef>
              <a:buFont typeface="Arial" panose="020B0604020202020204" pitchFamily="34" charset="0"/>
              <a:buChar char="•"/>
            </a:pPr>
            <a:r>
              <a:rPr lang="en-US" sz="1800" dirty="0"/>
              <a:t>surge in research and use of machine learning (ML) for forecasting purposes</a:t>
            </a:r>
          </a:p>
          <a:p>
            <a:pPr marL="342900" indent="-342900">
              <a:lnSpc>
                <a:spcPct val="110000"/>
              </a:lnSpc>
              <a:spcBef>
                <a:spcPts val="0"/>
              </a:spcBef>
              <a:buFont typeface="Arial" panose="020B0604020202020204" pitchFamily="34" charset="0"/>
              <a:buChar char="•"/>
            </a:pPr>
            <a:endParaRPr lang="en-AU" sz="1800" dirty="0"/>
          </a:p>
          <a:p>
            <a:pPr>
              <a:lnSpc>
                <a:spcPct val="110000"/>
              </a:lnSpc>
              <a:spcBef>
                <a:spcPts val="0"/>
              </a:spcBef>
            </a:pPr>
            <a:r>
              <a:rPr lang="en-AU" dirty="0"/>
              <a:t>	</a:t>
            </a:r>
          </a:p>
          <a:p>
            <a:pPr>
              <a:lnSpc>
                <a:spcPct val="110000"/>
              </a:lnSpc>
              <a:spcBef>
                <a:spcPts val="0"/>
              </a:spcBef>
            </a:pPr>
            <a:endParaRPr lang="en-AU" sz="2200" dirty="0"/>
          </a:p>
          <a:p>
            <a:pPr>
              <a:lnSpc>
                <a:spcPct val="110000"/>
              </a:lnSpc>
              <a:spcBef>
                <a:spcPts val="0"/>
              </a:spcBef>
            </a:pPr>
            <a:endParaRPr lang="en-AU" sz="2200" dirty="0"/>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2</a:t>
            </a:fld>
            <a:endParaRPr lang="en-AU" noProof="0" dirty="0"/>
          </a:p>
        </p:txBody>
      </p:sp>
      <p:graphicFrame>
        <p:nvGraphicFramePr>
          <p:cNvPr id="5" name="Chart 4">
            <a:extLst>
              <a:ext uri="{FF2B5EF4-FFF2-40B4-BE49-F238E27FC236}">
                <a16:creationId xmlns:a16="http://schemas.microsoft.com/office/drawing/2014/main" id="{68B5B0B6-6939-4388-8DAB-01E10BB16257}"/>
              </a:ext>
            </a:extLst>
          </p:cNvPr>
          <p:cNvGraphicFramePr>
            <a:graphicFrameLocks/>
          </p:cNvGraphicFramePr>
          <p:nvPr>
            <p:extLst>
              <p:ext uri="{D42A27DB-BD31-4B8C-83A1-F6EECF244321}">
                <p14:modId xmlns:p14="http://schemas.microsoft.com/office/powerpoint/2010/main" val="312005575"/>
              </p:ext>
            </p:extLst>
          </p:nvPr>
        </p:nvGraphicFramePr>
        <p:xfrm>
          <a:off x="5957455" y="1532413"/>
          <a:ext cx="5667560" cy="472060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30377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918F5-77A6-6D2F-B72E-B1CF487741DF}"/>
              </a:ext>
            </a:extLst>
          </p:cNvPr>
          <p:cNvSpPr>
            <a:spLocks noGrp="1"/>
          </p:cNvSpPr>
          <p:nvPr>
            <p:ph type="title"/>
          </p:nvPr>
        </p:nvSpPr>
        <p:spPr/>
        <p:txBody>
          <a:bodyPr/>
          <a:lstStyle/>
          <a:p>
            <a:r>
              <a:rPr lang="en-AU" dirty="0"/>
              <a:t>Things to consider</a:t>
            </a:r>
          </a:p>
        </p:txBody>
      </p:sp>
      <p:sp>
        <p:nvSpPr>
          <p:cNvPr id="4" name="Slide Number Placeholder 3">
            <a:extLst>
              <a:ext uri="{FF2B5EF4-FFF2-40B4-BE49-F238E27FC236}">
                <a16:creationId xmlns:a16="http://schemas.microsoft.com/office/drawing/2014/main" id="{5D9F01EC-3431-1A83-343E-B08EBFF2BD52}"/>
              </a:ext>
            </a:extLst>
          </p:cNvPr>
          <p:cNvSpPr>
            <a:spLocks noGrp="1"/>
          </p:cNvSpPr>
          <p:nvPr>
            <p:ph type="sldNum" sz="quarter" idx="12"/>
          </p:nvPr>
        </p:nvSpPr>
        <p:spPr/>
        <p:txBody>
          <a:bodyPr/>
          <a:lstStyle/>
          <a:p>
            <a:fld id="{DC22DD25-61AE-413C-B4D2-EF2365C9B2E1}" type="slidenum">
              <a:rPr lang="en-AU" noProof="0" smtClean="0"/>
              <a:t>20</a:t>
            </a:fld>
            <a:endParaRPr lang="en-AU" noProof="0" dirty="0"/>
          </a:p>
        </p:txBody>
      </p:sp>
      <p:sp>
        <p:nvSpPr>
          <p:cNvPr id="5" name="TextBox 4">
            <a:extLst>
              <a:ext uri="{FF2B5EF4-FFF2-40B4-BE49-F238E27FC236}">
                <a16:creationId xmlns:a16="http://schemas.microsoft.com/office/drawing/2014/main" id="{02959242-1B1E-7B32-19FC-F9AA2EAEA5BB}"/>
              </a:ext>
            </a:extLst>
          </p:cNvPr>
          <p:cNvSpPr txBox="1"/>
          <p:nvPr/>
        </p:nvSpPr>
        <p:spPr>
          <a:xfrm>
            <a:off x="190501" y="1855260"/>
            <a:ext cx="11615558" cy="4401205"/>
          </a:xfrm>
          <a:prstGeom prst="rect">
            <a:avLst/>
          </a:prstGeom>
          <a:noFill/>
        </p:spPr>
        <p:txBody>
          <a:bodyPr wrap="square">
            <a:spAutoFit/>
          </a:bodyPr>
          <a:lstStyle/>
          <a:p>
            <a:r>
              <a:rPr lang="en-US" sz="2000" b="1" u="none" strike="noStrike" baseline="0" dirty="0">
                <a:solidFill>
                  <a:srgbClr val="000000"/>
                </a:solidFill>
                <a:latin typeface="Charis SIL"/>
              </a:rPr>
              <a:t>The importance of explainability</a:t>
            </a:r>
          </a:p>
          <a:p>
            <a:pPr marL="285750" indent="-285750">
              <a:buFont typeface="Arial" panose="020B0604020202020204" pitchFamily="34" charset="0"/>
              <a:buChar char="•"/>
            </a:pPr>
            <a:r>
              <a:rPr lang="en-US" sz="2000" dirty="0">
                <a:solidFill>
                  <a:srgbClr val="000000"/>
                </a:solidFill>
                <a:latin typeface="Charis SIL"/>
              </a:rPr>
              <a:t>The results from machine learning models are often hard to explain</a:t>
            </a:r>
          </a:p>
          <a:p>
            <a:pPr marL="285750" indent="-285750">
              <a:buFont typeface="Arial" panose="020B0604020202020204" pitchFamily="34" charset="0"/>
              <a:buChar char="•"/>
            </a:pPr>
            <a:r>
              <a:rPr lang="en-US" sz="2000" dirty="0">
                <a:solidFill>
                  <a:srgbClr val="000000"/>
                </a:solidFill>
                <a:latin typeface="Charis SIL"/>
              </a:rPr>
              <a:t>ML models are often like “black boxes” with unclear inner workings</a:t>
            </a:r>
          </a:p>
          <a:p>
            <a:pPr marL="285750" indent="-285750">
              <a:buFont typeface="Arial" panose="020B0604020202020204" pitchFamily="34" charset="0"/>
              <a:buChar char="•"/>
            </a:pPr>
            <a:r>
              <a:rPr lang="en-US" sz="2000" dirty="0">
                <a:solidFill>
                  <a:srgbClr val="000000"/>
                </a:solidFill>
                <a:latin typeface="Charis SIL"/>
              </a:rPr>
              <a:t>Efforts are underway to enable ML models to be explainable, but we aren’t there yet</a:t>
            </a:r>
          </a:p>
          <a:p>
            <a:pPr marL="285750" indent="-285750">
              <a:buFont typeface="Arial" panose="020B0604020202020204" pitchFamily="34" charset="0"/>
              <a:buChar char="•"/>
            </a:pPr>
            <a:r>
              <a:rPr lang="en-US" sz="2000" b="0" u="none" strike="noStrike" baseline="0" dirty="0">
                <a:solidFill>
                  <a:srgbClr val="000000"/>
                </a:solidFill>
                <a:latin typeface="Charis SIL"/>
              </a:rPr>
              <a:t>Explainability can be vital, especially for results which inform policy</a:t>
            </a:r>
          </a:p>
          <a:p>
            <a:endParaRPr lang="en-US" sz="2000" b="0" u="none" strike="noStrike" baseline="0" dirty="0">
              <a:solidFill>
                <a:srgbClr val="000000"/>
              </a:solidFill>
              <a:latin typeface="Charis SIL"/>
            </a:endParaRPr>
          </a:p>
          <a:p>
            <a:r>
              <a:rPr lang="en-US" sz="2000" b="1" dirty="0">
                <a:solidFill>
                  <a:srgbClr val="000000"/>
                </a:solidFill>
                <a:latin typeface="Charis SIL"/>
              </a:rPr>
              <a:t>Statistical methods as a foundation</a:t>
            </a:r>
          </a:p>
          <a:p>
            <a:pPr marL="285750" indent="-285750">
              <a:buFont typeface="Arial" panose="020B0604020202020204" pitchFamily="34" charset="0"/>
              <a:buChar char="•"/>
            </a:pPr>
            <a:r>
              <a:rPr lang="en-US" sz="2000" dirty="0">
                <a:solidFill>
                  <a:srgbClr val="000000"/>
                </a:solidFill>
                <a:latin typeface="Charis SIL"/>
              </a:rPr>
              <a:t>Integrating statistical models with ML methods may offer a more robust approach</a:t>
            </a:r>
          </a:p>
          <a:p>
            <a:pPr marL="285750" indent="-285750">
              <a:buFont typeface="Arial" panose="020B0604020202020204" pitchFamily="34" charset="0"/>
              <a:buChar char="•"/>
            </a:pPr>
            <a:r>
              <a:rPr lang="en-US" sz="2000" dirty="0">
                <a:solidFill>
                  <a:srgbClr val="000000"/>
                </a:solidFill>
                <a:latin typeface="Charis SIL"/>
              </a:rPr>
              <a:t>Baseline statistical models enable for a reference point for ML forecasts</a:t>
            </a:r>
          </a:p>
          <a:p>
            <a:endParaRPr lang="en-US" sz="2000" dirty="0">
              <a:solidFill>
                <a:srgbClr val="000000"/>
              </a:solidFill>
              <a:latin typeface="Charis SIL"/>
            </a:endParaRPr>
          </a:p>
          <a:p>
            <a:r>
              <a:rPr lang="en-US" sz="2000" b="1" dirty="0">
                <a:solidFill>
                  <a:srgbClr val="000000"/>
                </a:solidFill>
                <a:latin typeface="Charis SIL"/>
              </a:rPr>
              <a:t>Avoid Complacency</a:t>
            </a:r>
          </a:p>
          <a:p>
            <a:pPr marL="285750" indent="-285750">
              <a:buFont typeface="Arial" panose="020B0604020202020204" pitchFamily="34" charset="0"/>
              <a:buChar char="•"/>
            </a:pPr>
            <a:r>
              <a:rPr lang="en-US" sz="2000" dirty="0">
                <a:solidFill>
                  <a:srgbClr val="000000"/>
                </a:solidFill>
                <a:latin typeface="Charis SIL"/>
              </a:rPr>
              <a:t>Be cautious: do not place blind trust in forecasts</a:t>
            </a:r>
          </a:p>
          <a:p>
            <a:pPr marL="285750" indent="-285750">
              <a:buFont typeface="Arial" panose="020B0604020202020204" pitchFamily="34" charset="0"/>
              <a:buChar char="•"/>
            </a:pPr>
            <a:r>
              <a:rPr lang="en-US" sz="2000" dirty="0">
                <a:solidFill>
                  <a:srgbClr val="000000"/>
                </a:solidFill>
                <a:latin typeface="Charis SIL"/>
              </a:rPr>
              <a:t>Scrutinize and check model predictions</a:t>
            </a:r>
          </a:p>
          <a:p>
            <a:endParaRPr lang="en-AU" sz="2000" dirty="0"/>
          </a:p>
        </p:txBody>
      </p:sp>
    </p:spTree>
    <p:extLst>
      <p:ext uri="{BB962C8B-B14F-4D97-AF65-F5344CB8AC3E}">
        <p14:creationId xmlns:p14="http://schemas.microsoft.com/office/powerpoint/2010/main" val="3026223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37F74-5D1C-027A-DDC5-6AC76B81ACD5}"/>
              </a:ext>
            </a:extLst>
          </p:cNvPr>
          <p:cNvSpPr>
            <a:spLocks noGrp="1"/>
          </p:cNvSpPr>
          <p:nvPr>
            <p:ph type="title"/>
          </p:nvPr>
        </p:nvSpPr>
        <p:spPr/>
        <p:txBody>
          <a:bodyPr/>
          <a:lstStyle/>
          <a:p>
            <a:r>
              <a:rPr lang="en-AU" dirty="0"/>
              <a:t>Our Work</a:t>
            </a:r>
          </a:p>
        </p:txBody>
      </p:sp>
      <p:sp>
        <p:nvSpPr>
          <p:cNvPr id="4" name="Slide Number Placeholder 3">
            <a:extLst>
              <a:ext uri="{FF2B5EF4-FFF2-40B4-BE49-F238E27FC236}">
                <a16:creationId xmlns:a16="http://schemas.microsoft.com/office/drawing/2014/main" id="{F8A68D0F-60BC-624B-BB91-40B99D2BD3E0}"/>
              </a:ext>
            </a:extLst>
          </p:cNvPr>
          <p:cNvSpPr>
            <a:spLocks noGrp="1"/>
          </p:cNvSpPr>
          <p:nvPr>
            <p:ph type="sldNum" sz="quarter" idx="12"/>
          </p:nvPr>
        </p:nvSpPr>
        <p:spPr/>
        <p:txBody>
          <a:bodyPr/>
          <a:lstStyle/>
          <a:p>
            <a:fld id="{DC22DD25-61AE-413C-B4D2-EF2365C9B2E1}" type="slidenum">
              <a:rPr lang="en-AU" noProof="0" smtClean="0"/>
              <a:t>21</a:t>
            </a:fld>
            <a:endParaRPr lang="en-AU" noProof="0" dirty="0"/>
          </a:p>
        </p:txBody>
      </p:sp>
      <p:pic>
        <p:nvPicPr>
          <p:cNvPr id="14" name="Picture 13">
            <a:extLst>
              <a:ext uri="{FF2B5EF4-FFF2-40B4-BE49-F238E27FC236}">
                <a16:creationId xmlns:a16="http://schemas.microsoft.com/office/drawing/2014/main" id="{26255561-6285-5C8A-026F-D2AA592B1C02}"/>
              </a:ext>
            </a:extLst>
          </p:cNvPr>
          <p:cNvPicPr>
            <a:picLocks noChangeAspect="1"/>
          </p:cNvPicPr>
          <p:nvPr/>
        </p:nvPicPr>
        <p:blipFill>
          <a:blip r:embed="rId2"/>
          <a:stretch>
            <a:fillRect/>
          </a:stretch>
        </p:blipFill>
        <p:spPr>
          <a:xfrm>
            <a:off x="730772" y="1838132"/>
            <a:ext cx="10785401" cy="3863928"/>
          </a:xfrm>
          <a:prstGeom prst="rect">
            <a:avLst/>
          </a:prstGeom>
        </p:spPr>
      </p:pic>
      <p:sp>
        <p:nvSpPr>
          <p:cNvPr id="5" name="TextBox 4">
            <a:extLst>
              <a:ext uri="{FF2B5EF4-FFF2-40B4-BE49-F238E27FC236}">
                <a16:creationId xmlns:a16="http://schemas.microsoft.com/office/drawing/2014/main" id="{7AE984A5-E3D1-A538-9993-B9E6F1F336A9}"/>
              </a:ext>
            </a:extLst>
          </p:cNvPr>
          <p:cNvSpPr txBox="1"/>
          <p:nvPr/>
        </p:nvSpPr>
        <p:spPr>
          <a:xfrm>
            <a:off x="951671" y="5987835"/>
            <a:ext cx="6097656" cy="369332"/>
          </a:xfrm>
          <a:prstGeom prst="rect">
            <a:avLst/>
          </a:prstGeom>
          <a:noFill/>
        </p:spPr>
        <p:txBody>
          <a:bodyPr wrap="square">
            <a:spAutoFit/>
          </a:bodyPr>
          <a:lstStyle/>
          <a:p>
            <a:r>
              <a:rPr lang="en-US" dirty="0">
                <a:hlinkClick r:id="rId3"/>
              </a:rPr>
              <a:t>https://doi.org/10.1016/j.seps.2023.101658</a:t>
            </a:r>
            <a:endParaRPr lang="en-US" dirty="0"/>
          </a:p>
        </p:txBody>
      </p:sp>
    </p:spTree>
    <p:extLst>
      <p:ext uri="{BB962C8B-B14F-4D97-AF65-F5344CB8AC3E}">
        <p14:creationId xmlns:p14="http://schemas.microsoft.com/office/powerpoint/2010/main" val="1112542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D2D066C-839F-4CEC-B761-5FC3C8E7D0FB}"/>
              </a:ext>
            </a:extLst>
          </p:cNvPr>
          <p:cNvSpPr>
            <a:spLocks noGrp="1"/>
          </p:cNvSpPr>
          <p:nvPr>
            <p:ph type="pic" sz="quarter" idx="13"/>
          </p:nvPr>
        </p:nvSpPr>
        <p:spPr/>
        <p:txBody>
          <a:bodyPr/>
          <a:lstStyle/>
          <a:p>
            <a:endParaRPr lang="en-AU" dirty="0"/>
          </a:p>
        </p:txBody>
      </p:sp>
      <p:sp>
        <p:nvSpPr>
          <p:cNvPr id="5" name="Text Placeholder 4">
            <a:extLst>
              <a:ext uri="{FF2B5EF4-FFF2-40B4-BE49-F238E27FC236}">
                <a16:creationId xmlns:a16="http://schemas.microsoft.com/office/drawing/2014/main" id="{2CA0E463-CEA6-4D3D-B023-5C854189A3EF}"/>
              </a:ext>
            </a:extLst>
          </p:cNvPr>
          <p:cNvSpPr>
            <a:spLocks noGrp="1"/>
          </p:cNvSpPr>
          <p:nvPr>
            <p:ph type="body" sz="quarter" idx="17"/>
          </p:nvPr>
        </p:nvSpPr>
        <p:spPr>
          <a:xfrm>
            <a:off x="587149" y="3942856"/>
            <a:ext cx="5685092" cy="767689"/>
          </a:xfrm>
        </p:spPr>
        <p:txBody>
          <a:bodyPr>
            <a:noAutofit/>
          </a:bodyPr>
          <a:lstStyle/>
          <a:p>
            <a:r>
              <a:rPr lang="en-AU" sz="1800" dirty="0"/>
              <a:t>If you would like a copy of the paper please email:</a:t>
            </a:r>
          </a:p>
          <a:p>
            <a:pPr lvl="1"/>
            <a:r>
              <a:rPr lang="en-AU" sz="1800" dirty="0"/>
              <a:t>Irina.Grossman@unimelb.edu.au</a:t>
            </a:r>
          </a:p>
        </p:txBody>
      </p:sp>
    </p:spTree>
    <p:extLst>
      <p:ext uri="{BB962C8B-B14F-4D97-AF65-F5344CB8AC3E}">
        <p14:creationId xmlns:p14="http://schemas.microsoft.com/office/powerpoint/2010/main" val="547447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Audience Questions</a:t>
            </a:r>
          </a:p>
        </p:txBody>
      </p:sp>
      <p:sp>
        <p:nvSpPr>
          <p:cNvPr id="3" name="Content Placeholder 2"/>
          <p:cNvSpPr>
            <a:spLocks noGrp="1"/>
          </p:cNvSpPr>
          <p:nvPr>
            <p:ph idx="1"/>
          </p:nvPr>
        </p:nvSpPr>
        <p:spPr>
          <a:xfrm>
            <a:off x="316356" y="1467763"/>
            <a:ext cx="11561319" cy="5237840"/>
          </a:xfrm>
        </p:spPr>
        <p:txBody>
          <a:bodyPr/>
          <a:lstStyle/>
          <a:p>
            <a:pPr>
              <a:lnSpc>
                <a:spcPct val="110000"/>
              </a:lnSpc>
              <a:spcBef>
                <a:spcPts val="0"/>
              </a:spcBef>
            </a:pPr>
            <a:r>
              <a:rPr lang="en-AU" sz="1800" dirty="0"/>
              <a:t>Who has experience with machine learning in forecasting?</a:t>
            </a:r>
          </a:p>
          <a:p>
            <a:pPr marL="774900" lvl="2" indent="-342900">
              <a:lnSpc>
                <a:spcPct val="110000"/>
              </a:lnSpc>
              <a:spcBef>
                <a:spcPts val="0"/>
              </a:spcBef>
            </a:pPr>
            <a:r>
              <a:rPr lang="en-AU" sz="1800" dirty="0"/>
              <a:t>Where have you used ML methods</a:t>
            </a:r>
          </a:p>
          <a:p>
            <a:pPr marL="774900" lvl="2" indent="-342900">
              <a:lnSpc>
                <a:spcPct val="110000"/>
              </a:lnSpc>
              <a:spcBef>
                <a:spcPts val="0"/>
              </a:spcBef>
            </a:pPr>
            <a:r>
              <a:rPr lang="en-AU" sz="1800" dirty="0"/>
              <a:t>What were the pros and cons?</a:t>
            </a:r>
          </a:p>
          <a:p>
            <a:endParaRPr lang="en-US" sz="1800" dirty="0"/>
          </a:p>
        </p:txBody>
      </p:sp>
      <p:sp>
        <p:nvSpPr>
          <p:cNvPr id="4" name="Slide Number Placeholder 3"/>
          <p:cNvSpPr>
            <a:spLocks noGrp="1"/>
          </p:cNvSpPr>
          <p:nvPr>
            <p:ph type="sldNum" sz="quarter" idx="12"/>
          </p:nvPr>
        </p:nvSpPr>
        <p:spPr/>
        <p:txBody>
          <a:bodyPr/>
          <a:lstStyle/>
          <a:p>
            <a:fld id="{DC22DD25-61AE-413C-B4D2-EF2365C9B2E1}" type="slidenum">
              <a:rPr lang="en-AU" noProof="0" smtClean="0"/>
              <a:t>23</a:t>
            </a:fld>
            <a:endParaRPr lang="en-AU" noProof="0" dirty="0"/>
          </a:p>
        </p:txBody>
      </p:sp>
    </p:spTree>
    <p:extLst>
      <p:ext uri="{BB962C8B-B14F-4D97-AF65-F5344CB8AC3E}">
        <p14:creationId xmlns:p14="http://schemas.microsoft.com/office/powerpoint/2010/main" val="2571645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1C5C-D971-B80E-F546-E560EFDA77F6}"/>
              </a:ext>
            </a:extLst>
          </p:cNvPr>
          <p:cNvSpPr>
            <a:spLocks noGrp="1"/>
          </p:cNvSpPr>
          <p:nvPr>
            <p:ph type="title"/>
          </p:nvPr>
        </p:nvSpPr>
        <p:spPr/>
        <p:txBody>
          <a:bodyPr/>
          <a:lstStyle/>
          <a:p>
            <a:r>
              <a:rPr lang="en-AU" dirty="0"/>
              <a:t>References</a:t>
            </a:r>
          </a:p>
        </p:txBody>
      </p:sp>
      <p:sp>
        <p:nvSpPr>
          <p:cNvPr id="3" name="Content Placeholder 2">
            <a:extLst>
              <a:ext uri="{FF2B5EF4-FFF2-40B4-BE49-F238E27FC236}">
                <a16:creationId xmlns:a16="http://schemas.microsoft.com/office/drawing/2014/main" id="{CC9B3848-353D-66EA-CC6D-4DEC3C0620A1}"/>
              </a:ext>
            </a:extLst>
          </p:cNvPr>
          <p:cNvSpPr>
            <a:spLocks noGrp="1"/>
          </p:cNvSpPr>
          <p:nvPr>
            <p:ph idx="1"/>
          </p:nvPr>
        </p:nvSpPr>
        <p:spPr>
          <a:xfrm>
            <a:off x="316356" y="1222791"/>
            <a:ext cx="11408409" cy="5605391"/>
          </a:xfrm>
        </p:spPr>
        <p:txBody>
          <a:bodyPr/>
          <a:lstStyle/>
          <a:p>
            <a:r>
              <a:rPr lang="en-US" sz="1200" dirty="0"/>
              <a:t>Australian Bureau of Statistics, (2017). ERP by SA2 and above (ASGS 2011), 1991 to 2016 [Dataset]. Australian Bureau of Statistics </a:t>
            </a:r>
            <a:r>
              <a:rPr lang="en-US" sz="1200" dirty="0" err="1"/>
              <a:t>ABS.Stat</a:t>
            </a:r>
            <a:r>
              <a:rPr lang="en-US" sz="1200" dirty="0"/>
              <a:t> Beta. http://stat.data.abs.gov.au/Index.aspx?DataSetCode=ABS_ANNUAL_ERP_ASGS </a:t>
            </a:r>
          </a:p>
          <a:p>
            <a:r>
              <a:rPr lang="en-US" sz="1200" dirty="0"/>
              <a:t>Australian Bureau of Statistics, (2013a). TABLE B9. Population projections, By age and sex, Australia - Series B [Dataset]. Australian Bureau of Statistics repository. https://www.abs.gov.au/AUSSTATS/abs@.nsf/DetailsPage/3222.02012%20(base)%20to%202101?OpenDocument  </a:t>
            </a:r>
          </a:p>
          <a:p>
            <a:r>
              <a:rPr lang="en-US" sz="1200" dirty="0"/>
              <a:t>Australian Bureau of Statistics, (2013b). 1270.0.55.005 - Australian Statistical Geography Standard (ASGS): Volume 5 - Remoteness Structure, July 2011 [Dataset]. Australian Bureau of Statistics repository. https://www.abs.gov.au/AUSSTATS/abs@.nsf/allprimarymainfeatures/17A7A350F48DE42ACA258251000C8CA0?opendocument </a:t>
            </a:r>
          </a:p>
          <a:p>
            <a:r>
              <a:rPr lang="en-US" sz="1200" dirty="0"/>
              <a:t>Australian Bureau of Statistics, (2011). ERP by SA2 and above (ASGS 2011), 1991 to 2016 [Dataset]. Australian Bureau of Statistics </a:t>
            </a:r>
            <a:r>
              <a:rPr lang="en-US" sz="1200" dirty="0" err="1"/>
              <a:t>ABS.Stat</a:t>
            </a:r>
            <a:r>
              <a:rPr lang="en-US" sz="1200" dirty="0"/>
              <a:t> Beta. http://stat.data.abs.gov.au/Index.aspx?DataSetCode=ABS_ANNUAL_ERP_ASGS </a:t>
            </a:r>
          </a:p>
          <a:p>
            <a:r>
              <a:rPr lang="en-US" sz="1200" dirty="0"/>
              <a:t>Australian Bureau of Statistics, (2008). TABLE B9. Population projections, By age and sex, Australia - Series B [Dataset]. Australian Bureau of Statistics repository. https://www.abs.gov.au/AUSSTATS/abs@.nsf/DetailsPage/3222.02006%20to%202101?OpenDocument </a:t>
            </a:r>
          </a:p>
          <a:p>
            <a:r>
              <a:rPr lang="en-US" sz="1200" dirty="0"/>
              <a:t>Grossman, I., Bandara, K., Wilson, T., &amp; </a:t>
            </a:r>
            <a:r>
              <a:rPr lang="en-US" sz="1200" dirty="0" err="1"/>
              <a:t>Kirley</a:t>
            </a:r>
            <a:r>
              <a:rPr lang="en-US" sz="1200" dirty="0"/>
              <a:t>, M. (2022). Can machine learning improve small area population forecasts? A forecast combination approach. Computers, Environment and Urban Systems, 95, 101806. </a:t>
            </a:r>
            <a:r>
              <a:rPr lang="en-US" sz="1200" dirty="0">
                <a:hlinkClick r:id="rId2"/>
              </a:rPr>
              <a:t>https://doi.org/10.1016/j.compenvurbsys</a:t>
            </a:r>
            <a:r>
              <a:rPr lang="en-US" sz="1200">
                <a:hlinkClick r:id="rId2"/>
              </a:rPr>
              <a:t>.2022.101806</a:t>
            </a:r>
            <a:endParaRPr lang="en-US" sz="1200" dirty="0"/>
          </a:p>
          <a:p>
            <a:r>
              <a:rPr lang="en-US" sz="1200" dirty="0"/>
              <a:t>Grossman, I., Wilson, T., &amp; Temple, J. (2023). Forecasting small area populations with long short-term memory networks. Socio-Economic Planning Sciences, 101658.</a:t>
            </a:r>
            <a:r>
              <a:rPr lang="en-US" sz="1100" dirty="0">
                <a:hlinkClick r:id="rId3"/>
              </a:rPr>
              <a:t> https://doi.org/10.1016/j.seps.2023.101658</a:t>
            </a:r>
            <a:endParaRPr lang="en-US" sz="1200" dirty="0"/>
          </a:p>
          <a:p>
            <a:r>
              <a:rPr lang="en-US" sz="1200" dirty="0"/>
              <a:t>Makridakis S, </a:t>
            </a:r>
            <a:r>
              <a:rPr lang="en-US" sz="1200" dirty="0" err="1"/>
              <a:t>Spiliotis</a:t>
            </a:r>
            <a:r>
              <a:rPr lang="en-US" sz="1200" dirty="0"/>
              <a:t> E, </a:t>
            </a:r>
            <a:r>
              <a:rPr lang="en-US" sz="1200" dirty="0" err="1"/>
              <a:t>Assimakopoulos</a:t>
            </a:r>
            <a:r>
              <a:rPr lang="en-US" sz="1200" dirty="0"/>
              <a:t> V. Statistical and Machine Learning forecasting methods: concerns and ways forward. </a:t>
            </a:r>
            <a:r>
              <a:rPr lang="en-US" sz="1200" dirty="0" err="1"/>
              <a:t>PLoS</a:t>
            </a:r>
            <a:r>
              <a:rPr lang="en-US" sz="1200" dirty="0"/>
              <a:t> One 2018;13(3):e0194889. https://doi.org/10.1371/journal.pone.0194889. </a:t>
            </a:r>
          </a:p>
          <a:p>
            <a:r>
              <a:rPr lang="en-US" sz="1200" dirty="0"/>
              <a:t>Makridakis, S., </a:t>
            </a:r>
            <a:r>
              <a:rPr lang="en-US" sz="1200" dirty="0" err="1"/>
              <a:t>Spiliotis</a:t>
            </a:r>
            <a:r>
              <a:rPr lang="en-US" sz="1200" dirty="0"/>
              <a:t>, E., &amp; </a:t>
            </a:r>
            <a:r>
              <a:rPr lang="en-US" sz="1200" dirty="0" err="1"/>
              <a:t>Assimakopoulos</a:t>
            </a:r>
            <a:r>
              <a:rPr lang="en-US" sz="1200" dirty="0"/>
              <a:t>, V. (2022). M5 accuracy competition: Results, findings, and conclusions. International Journal of Forecasting, 38(4), 1346-1364.</a:t>
            </a:r>
          </a:p>
          <a:p>
            <a:r>
              <a:rPr lang="en-US" sz="1200" dirty="0"/>
              <a:t>O’Malley, T., </a:t>
            </a:r>
            <a:r>
              <a:rPr lang="en-US" sz="1200" dirty="0" err="1"/>
              <a:t>Bursztein</a:t>
            </a:r>
            <a:r>
              <a:rPr lang="en-US" sz="1200" dirty="0"/>
              <a:t>, E., Long, J., Chollet, F., Jin, H., </a:t>
            </a:r>
            <a:r>
              <a:rPr lang="en-US" sz="1200" dirty="0" err="1"/>
              <a:t>Invernizzi</a:t>
            </a:r>
            <a:r>
              <a:rPr lang="en-US" sz="1200" dirty="0"/>
              <a:t>, L., &amp; et al. (2019). </a:t>
            </a:r>
            <a:r>
              <a:rPr lang="en-US" sz="1200" dirty="0" err="1"/>
              <a:t>Keras</a:t>
            </a:r>
            <a:r>
              <a:rPr lang="en-US" sz="1200" dirty="0"/>
              <a:t> Tuner. Retrieved from https://github.com/keras-team/keras-tuner</a:t>
            </a:r>
          </a:p>
          <a:p>
            <a:r>
              <a:rPr lang="en-US" sz="1200" dirty="0"/>
              <a:t>TensorFlow. (2019). Introduction to the </a:t>
            </a:r>
            <a:r>
              <a:rPr lang="en-US" sz="1200" dirty="0" err="1"/>
              <a:t>Keras</a:t>
            </a:r>
            <a:r>
              <a:rPr lang="en-US" sz="1200" dirty="0"/>
              <a:t> Tuner. Retrieved from https://www.tensorflow.org/tutorials/keras/keras_tuner </a:t>
            </a:r>
          </a:p>
          <a:p>
            <a:r>
              <a:rPr lang="en-US" sz="1200" dirty="0"/>
              <a:t>Wilson, T. (2015). New evaluations of simple models for small area population forecasts. Population, Space and Place, 21(4), 335-353. https://doi.org/10.1002/psp.1847</a:t>
            </a:r>
          </a:p>
          <a:p>
            <a:r>
              <a:rPr lang="en-US" sz="1200" dirty="0"/>
              <a:t>Wilson, T., Grossman, I., &amp; Temple, J. (2021b). Evaluation of the best M4 competition methods for small area population forecasting. International Journal of Forecasting. https://doi.org/10.1016/j.ijforecast.2021.09.005</a:t>
            </a:r>
          </a:p>
          <a:p>
            <a:endParaRPr lang="en-US" sz="1200" dirty="0"/>
          </a:p>
          <a:p>
            <a:endParaRPr lang="en-AU" sz="1200" dirty="0"/>
          </a:p>
        </p:txBody>
      </p:sp>
      <p:sp>
        <p:nvSpPr>
          <p:cNvPr id="4" name="Slide Number Placeholder 3">
            <a:extLst>
              <a:ext uri="{FF2B5EF4-FFF2-40B4-BE49-F238E27FC236}">
                <a16:creationId xmlns:a16="http://schemas.microsoft.com/office/drawing/2014/main" id="{05AF28FE-C7CD-95FC-2E1B-DD81C621F78F}"/>
              </a:ext>
            </a:extLst>
          </p:cNvPr>
          <p:cNvSpPr>
            <a:spLocks noGrp="1"/>
          </p:cNvSpPr>
          <p:nvPr>
            <p:ph type="sldNum" sz="quarter" idx="12"/>
          </p:nvPr>
        </p:nvSpPr>
        <p:spPr/>
        <p:txBody>
          <a:bodyPr/>
          <a:lstStyle/>
          <a:p>
            <a:fld id="{DC22DD25-61AE-413C-B4D2-EF2365C9B2E1}" type="slidenum">
              <a:rPr lang="en-AU" noProof="0" smtClean="0"/>
              <a:t>24</a:t>
            </a:fld>
            <a:endParaRPr lang="en-AU" noProof="0"/>
          </a:p>
        </p:txBody>
      </p:sp>
    </p:spTree>
    <p:extLst>
      <p:ext uri="{BB962C8B-B14F-4D97-AF65-F5344CB8AC3E}">
        <p14:creationId xmlns:p14="http://schemas.microsoft.com/office/powerpoint/2010/main" val="1065556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a:t>
            </a:r>
          </a:p>
        </p:txBody>
      </p:sp>
      <p:sp>
        <p:nvSpPr>
          <p:cNvPr id="3" name="Content Placeholder 2"/>
          <p:cNvSpPr>
            <a:spLocks noGrp="1"/>
          </p:cNvSpPr>
          <p:nvPr>
            <p:ph idx="1"/>
          </p:nvPr>
        </p:nvSpPr>
        <p:spPr>
          <a:xfrm>
            <a:off x="316356" y="1467763"/>
            <a:ext cx="11225403" cy="5237840"/>
          </a:xfrm>
        </p:spPr>
        <p:txBody>
          <a:bodyPr/>
          <a:lstStyle/>
          <a:p>
            <a:r>
              <a:rPr lang="en-US" sz="1800" dirty="0"/>
              <a:t>Machine learning is like advanced statistics, where algorithms with many adjustable parameters are used to make classifications or predictions</a:t>
            </a:r>
          </a:p>
          <a:p>
            <a:endParaRPr lang="en-US" sz="1800" dirty="0"/>
          </a:p>
          <a:p>
            <a:r>
              <a:rPr lang="en-US" sz="1800" dirty="0"/>
              <a:t>Data processing for  these methods often involves breaking up the time series from the base period data into multiple exemplars of what a forecast can look like based on various input sequences. </a:t>
            </a:r>
          </a:p>
          <a:p>
            <a:pPr marL="342900" indent="-342900">
              <a:buFont typeface="Arial" panose="020B0604020202020204" pitchFamily="34" charset="0"/>
              <a:buChar char="•"/>
            </a:pPr>
            <a:r>
              <a:rPr lang="en-US" sz="1800" dirty="0"/>
              <a:t>E.g. a time series {1, 2, 3, 4, 5, 6,7,8,9,10} shows you that for an input {1,2} you can expect an output {3}, and an input of {7,8} produces an output {9}</a:t>
            </a:r>
          </a:p>
          <a:p>
            <a:pPr marL="342900" indent="-342900">
              <a:buFont typeface="Arial" panose="020B0604020202020204" pitchFamily="34" charset="0"/>
              <a:buChar char="•"/>
            </a:pPr>
            <a:r>
              <a:rPr lang="en-US" sz="1800" dirty="0"/>
              <a:t>In this example we have an input window size of 2, and an output window size of 1</a:t>
            </a:r>
          </a:p>
          <a:p>
            <a:endParaRPr lang="en-US" sz="1800" dirty="0"/>
          </a:p>
          <a:p>
            <a:endParaRPr lang="en-US" sz="1800" dirty="0"/>
          </a:p>
        </p:txBody>
      </p:sp>
      <p:sp>
        <p:nvSpPr>
          <p:cNvPr id="4" name="Slide Number Placeholder 3"/>
          <p:cNvSpPr>
            <a:spLocks noGrp="1"/>
          </p:cNvSpPr>
          <p:nvPr>
            <p:ph type="sldNum" sz="quarter" idx="12"/>
          </p:nvPr>
        </p:nvSpPr>
        <p:spPr/>
        <p:txBody>
          <a:bodyPr/>
          <a:lstStyle/>
          <a:p>
            <a:fld id="{DC22DD25-61AE-413C-B4D2-EF2365C9B2E1}" type="slidenum">
              <a:rPr lang="en-AU" noProof="0" smtClean="0"/>
              <a:t>3</a:t>
            </a:fld>
            <a:endParaRPr lang="en-AU" noProof="0" dirty="0"/>
          </a:p>
        </p:txBody>
      </p:sp>
    </p:spTree>
    <p:extLst>
      <p:ext uri="{BB962C8B-B14F-4D97-AF65-F5344CB8AC3E}">
        <p14:creationId xmlns:p14="http://schemas.microsoft.com/office/powerpoint/2010/main" val="1532713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Cylinder 162">
            <a:extLst>
              <a:ext uri="{FF2B5EF4-FFF2-40B4-BE49-F238E27FC236}">
                <a16:creationId xmlns:a16="http://schemas.microsoft.com/office/drawing/2014/main" id="{6C02C19B-AE62-988B-04E7-ED075DEC8F61}"/>
              </a:ext>
            </a:extLst>
          </p:cNvPr>
          <p:cNvSpPr/>
          <p:nvPr/>
        </p:nvSpPr>
        <p:spPr>
          <a:xfrm rot="16200000">
            <a:off x="10066822" y="4067913"/>
            <a:ext cx="400038" cy="181856"/>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4" name="Cylinder 163">
            <a:extLst>
              <a:ext uri="{FF2B5EF4-FFF2-40B4-BE49-F238E27FC236}">
                <a16:creationId xmlns:a16="http://schemas.microsoft.com/office/drawing/2014/main" id="{4E4603BD-B86B-0556-EC90-F1CB7AE036F8}"/>
              </a:ext>
            </a:extLst>
          </p:cNvPr>
          <p:cNvSpPr/>
          <p:nvPr/>
        </p:nvSpPr>
        <p:spPr>
          <a:xfrm rot="16200000">
            <a:off x="9849142" y="3894687"/>
            <a:ext cx="202621" cy="52830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5" name="Cylinder 164">
            <a:extLst>
              <a:ext uri="{FF2B5EF4-FFF2-40B4-BE49-F238E27FC236}">
                <a16:creationId xmlns:a16="http://schemas.microsoft.com/office/drawing/2014/main" id="{C39E72E5-5E7D-BEFC-2DAC-F19B1997FD40}"/>
              </a:ext>
            </a:extLst>
          </p:cNvPr>
          <p:cNvSpPr/>
          <p:nvPr/>
        </p:nvSpPr>
        <p:spPr>
          <a:xfrm rot="17555833">
            <a:off x="9429087" y="3811344"/>
            <a:ext cx="202621" cy="52830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 name="Cylinder 20">
            <a:extLst>
              <a:ext uri="{FF2B5EF4-FFF2-40B4-BE49-F238E27FC236}">
                <a16:creationId xmlns:a16="http://schemas.microsoft.com/office/drawing/2014/main" id="{F0A9AE2C-D9FA-5002-DB8C-5F26E8834E1A}"/>
              </a:ext>
            </a:extLst>
          </p:cNvPr>
          <p:cNvSpPr/>
          <p:nvPr/>
        </p:nvSpPr>
        <p:spPr>
          <a:xfrm rot="6946121">
            <a:off x="6535766" y="3859587"/>
            <a:ext cx="400038" cy="181856"/>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0" name="Cylinder 19">
            <a:extLst>
              <a:ext uri="{FF2B5EF4-FFF2-40B4-BE49-F238E27FC236}">
                <a16:creationId xmlns:a16="http://schemas.microsoft.com/office/drawing/2014/main" id="{A18BAD99-85C9-9B8D-24B0-CF2DD60745FB}"/>
              </a:ext>
            </a:extLst>
          </p:cNvPr>
          <p:cNvSpPr/>
          <p:nvPr/>
        </p:nvSpPr>
        <p:spPr>
          <a:xfrm rot="6946121">
            <a:off x="6904725" y="3827539"/>
            <a:ext cx="202621" cy="52830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7" name="Cylinder 16">
            <a:extLst>
              <a:ext uri="{FF2B5EF4-FFF2-40B4-BE49-F238E27FC236}">
                <a16:creationId xmlns:a16="http://schemas.microsoft.com/office/drawing/2014/main" id="{D6AD9499-A331-30A7-A08F-3B1557B3BF00}"/>
              </a:ext>
            </a:extLst>
          </p:cNvPr>
          <p:cNvSpPr/>
          <p:nvPr/>
        </p:nvSpPr>
        <p:spPr>
          <a:xfrm>
            <a:off x="8069199" y="4709514"/>
            <a:ext cx="202621" cy="35112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 name="Cylinder 17">
            <a:extLst>
              <a:ext uri="{FF2B5EF4-FFF2-40B4-BE49-F238E27FC236}">
                <a16:creationId xmlns:a16="http://schemas.microsoft.com/office/drawing/2014/main" id="{D0DBFECA-1A0E-805B-4E61-627DF69BBBE7}"/>
              </a:ext>
            </a:extLst>
          </p:cNvPr>
          <p:cNvSpPr/>
          <p:nvPr/>
        </p:nvSpPr>
        <p:spPr>
          <a:xfrm>
            <a:off x="8842675" y="4606384"/>
            <a:ext cx="202621" cy="45425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Cylinder 18">
            <a:extLst>
              <a:ext uri="{FF2B5EF4-FFF2-40B4-BE49-F238E27FC236}">
                <a16:creationId xmlns:a16="http://schemas.microsoft.com/office/drawing/2014/main" id="{DD7B0F2A-68CC-CB28-7E0F-9F7159500729}"/>
              </a:ext>
            </a:extLst>
          </p:cNvPr>
          <p:cNvSpPr/>
          <p:nvPr/>
        </p:nvSpPr>
        <p:spPr>
          <a:xfrm rot="5594483">
            <a:off x="7353103" y="3943624"/>
            <a:ext cx="202621" cy="52830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Cylinder 15">
            <a:extLst>
              <a:ext uri="{FF2B5EF4-FFF2-40B4-BE49-F238E27FC236}">
                <a16:creationId xmlns:a16="http://schemas.microsoft.com/office/drawing/2014/main" id="{B7C0D722-705A-2BFA-6D3A-071D5AE862C6}"/>
              </a:ext>
            </a:extLst>
          </p:cNvPr>
          <p:cNvSpPr/>
          <p:nvPr/>
        </p:nvSpPr>
        <p:spPr>
          <a:xfrm rot="21240846">
            <a:off x="7604129" y="3499442"/>
            <a:ext cx="1757025" cy="126677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Cylinder 14">
            <a:extLst>
              <a:ext uri="{FF2B5EF4-FFF2-40B4-BE49-F238E27FC236}">
                <a16:creationId xmlns:a16="http://schemas.microsoft.com/office/drawing/2014/main" id="{6AF60509-EEDE-E524-0468-46AA43080712}"/>
              </a:ext>
            </a:extLst>
          </p:cNvPr>
          <p:cNvSpPr/>
          <p:nvPr/>
        </p:nvSpPr>
        <p:spPr>
          <a:xfrm>
            <a:off x="8287347" y="3214213"/>
            <a:ext cx="202621" cy="516645"/>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Training a Machine Learning Model</a:t>
            </a:r>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4</a:t>
            </a:fld>
            <a:endParaRPr lang="en-AU" noProof="0" dirty="0"/>
          </a:p>
        </p:txBody>
      </p:sp>
      <p:sp>
        <p:nvSpPr>
          <p:cNvPr id="5" name="Rectangle: Rounded Corners 4">
            <a:extLst>
              <a:ext uri="{FF2B5EF4-FFF2-40B4-BE49-F238E27FC236}">
                <a16:creationId xmlns:a16="http://schemas.microsoft.com/office/drawing/2014/main" id="{D3497105-A5A7-F3CC-09D9-CA66F8E6A6CD}"/>
              </a:ext>
            </a:extLst>
          </p:cNvPr>
          <p:cNvSpPr/>
          <p:nvPr/>
        </p:nvSpPr>
        <p:spPr>
          <a:xfrm rot="213621">
            <a:off x="7370792" y="1685248"/>
            <a:ext cx="2268747" cy="16303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Rectangle: Rounded Corners 5">
            <a:extLst>
              <a:ext uri="{FF2B5EF4-FFF2-40B4-BE49-F238E27FC236}">
                <a16:creationId xmlns:a16="http://schemas.microsoft.com/office/drawing/2014/main" id="{5A878B18-9B57-A88F-AF34-5AD93700EC05}"/>
              </a:ext>
            </a:extLst>
          </p:cNvPr>
          <p:cNvSpPr/>
          <p:nvPr/>
        </p:nvSpPr>
        <p:spPr>
          <a:xfrm rot="163611">
            <a:off x="7588250" y="1840524"/>
            <a:ext cx="1852613" cy="131121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Oval 7">
            <a:extLst>
              <a:ext uri="{FF2B5EF4-FFF2-40B4-BE49-F238E27FC236}">
                <a16:creationId xmlns:a16="http://schemas.microsoft.com/office/drawing/2014/main" id="{D350C488-C060-577D-3D5B-023D2CA1BBF2}"/>
              </a:ext>
            </a:extLst>
          </p:cNvPr>
          <p:cNvSpPr/>
          <p:nvPr/>
        </p:nvSpPr>
        <p:spPr>
          <a:xfrm>
            <a:off x="7973923" y="2128767"/>
            <a:ext cx="241539" cy="21566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Oval 8">
            <a:extLst>
              <a:ext uri="{FF2B5EF4-FFF2-40B4-BE49-F238E27FC236}">
                <a16:creationId xmlns:a16="http://schemas.microsoft.com/office/drawing/2014/main" id="{A5DA252A-EA71-0115-AE01-0E0256B74852}"/>
              </a:ext>
            </a:extLst>
          </p:cNvPr>
          <p:cNvSpPr/>
          <p:nvPr/>
        </p:nvSpPr>
        <p:spPr>
          <a:xfrm>
            <a:off x="8037758" y="2171475"/>
            <a:ext cx="155612" cy="1389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Oval 9">
            <a:extLst>
              <a:ext uri="{FF2B5EF4-FFF2-40B4-BE49-F238E27FC236}">
                <a16:creationId xmlns:a16="http://schemas.microsoft.com/office/drawing/2014/main" id="{1797394F-B5A5-3A70-4D58-1E63446D3BF8}"/>
              </a:ext>
            </a:extLst>
          </p:cNvPr>
          <p:cNvSpPr/>
          <p:nvPr/>
        </p:nvSpPr>
        <p:spPr>
          <a:xfrm>
            <a:off x="8842675" y="2202833"/>
            <a:ext cx="241539" cy="21566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Oval 10">
            <a:extLst>
              <a:ext uri="{FF2B5EF4-FFF2-40B4-BE49-F238E27FC236}">
                <a16:creationId xmlns:a16="http://schemas.microsoft.com/office/drawing/2014/main" id="{401F6EDD-130D-CA93-37DE-C02F90468787}"/>
              </a:ext>
            </a:extLst>
          </p:cNvPr>
          <p:cNvSpPr/>
          <p:nvPr/>
        </p:nvSpPr>
        <p:spPr>
          <a:xfrm>
            <a:off x="8906510" y="2245541"/>
            <a:ext cx="155612" cy="1389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Block Arc 11">
            <a:extLst>
              <a:ext uri="{FF2B5EF4-FFF2-40B4-BE49-F238E27FC236}">
                <a16:creationId xmlns:a16="http://schemas.microsoft.com/office/drawing/2014/main" id="{6D7C20C8-65BA-7972-F27D-E385F49DC76D}"/>
              </a:ext>
            </a:extLst>
          </p:cNvPr>
          <p:cNvSpPr/>
          <p:nvPr/>
        </p:nvSpPr>
        <p:spPr>
          <a:xfrm rot="11005432">
            <a:off x="8018481" y="2644533"/>
            <a:ext cx="942975" cy="157163"/>
          </a:xfrm>
          <a:prstGeom prst="blockArc">
            <a:avLst>
              <a:gd name="adj1" fmla="val 10799996"/>
              <a:gd name="adj2" fmla="val 0"/>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13" name="Cylinder 12">
            <a:extLst>
              <a:ext uri="{FF2B5EF4-FFF2-40B4-BE49-F238E27FC236}">
                <a16:creationId xmlns:a16="http://schemas.microsoft.com/office/drawing/2014/main" id="{867B7F67-CFD5-6061-5FB5-3B5174EED949}"/>
              </a:ext>
            </a:extLst>
          </p:cNvPr>
          <p:cNvSpPr/>
          <p:nvPr/>
        </p:nvSpPr>
        <p:spPr>
          <a:xfrm rot="16440129">
            <a:off x="7190630" y="2216246"/>
            <a:ext cx="202621" cy="17933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Cylinder 13">
            <a:extLst>
              <a:ext uri="{FF2B5EF4-FFF2-40B4-BE49-F238E27FC236}">
                <a16:creationId xmlns:a16="http://schemas.microsoft.com/office/drawing/2014/main" id="{D49B0AD8-201C-1C3F-C952-14D7F676EFE1}"/>
              </a:ext>
            </a:extLst>
          </p:cNvPr>
          <p:cNvSpPr/>
          <p:nvPr/>
        </p:nvSpPr>
        <p:spPr>
          <a:xfrm rot="5631934">
            <a:off x="9627638" y="2343609"/>
            <a:ext cx="202621" cy="17933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Oval 21">
            <a:extLst>
              <a:ext uri="{FF2B5EF4-FFF2-40B4-BE49-F238E27FC236}">
                <a16:creationId xmlns:a16="http://schemas.microsoft.com/office/drawing/2014/main" id="{A1F2E495-436C-2B2B-3BD2-82D5779F929D}"/>
              </a:ext>
            </a:extLst>
          </p:cNvPr>
          <p:cNvSpPr/>
          <p:nvPr/>
        </p:nvSpPr>
        <p:spPr>
          <a:xfrm>
            <a:off x="7869627" y="3915050"/>
            <a:ext cx="120785" cy="132234"/>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 name="Oval 22">
            <a:extLst>
              <a:ext uri="{FF2B5EF4-FFF2-40B4-BE49-F238E27FC236}">
                <a16:creationId xmlns:a16="http://schemas.microsoft.com/office/drawing/2014/main" id="{EB257C01-8C1C-6AB2-DC76-993AF9FC4B88}"/>
              </a:ext>
            </a:extLst>
          </p:cNvPr>
          <p:cNvSpPr/>
          <p:nvPr/>
        </p:nvSpPr>
        <p:spPr>
          <a:xfrm>
            <a:off x="7874231" y="4071597"/>
            <a:ext cx="120785" cy="132234"/>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4" name="Oval 23">
            <a:extLst>
              <a:ext uri="{FF2B5EF4-FFF2-40B4-BE49-F238E27FC236}">
                <a16:creationId xmlns:a16="http://schemas.microsoft.com/office/drawing/2014/main" id="{F91CB595-5C06-03ED-4067-6837B1118650}"/>
              </a:ext>
            </a:extLst>
          </p:cNvPr>
          <p:cNvSpPr/>
          <p:nvPr/>
        </p:nvSpPr>
        <p:spPr>
          <a:xfrm>
            <a:off x="7888270" y="4230598"/>
            <a:ext cx="120785" cy="132234"/>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5" name="Oval 24">
            <a:extLst>
              <a:ext uri="{FF2B5EF4-FFF2-40B4-BE49-F238E27FC236}">
                <a16:creationId xmlns:a16="http://schemas.microsoft.com/office/drawing/2014/main" id="{99395F4A-96B2-1E4C-99D9-4F098B0CA761}"/>
              </a:ext>
            </a:extLst>
          </p:cNvPr>
          <p:cNvSpPr/>
          <p:nvPr/>
        </p:nvSpPr>
        <p:spPr>
          <a:xfrm>
            <a:off x="7892874" y="4387145"/>
            <a:ext cx="120785" cy="132234"/>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6" name="Oval 25">
            <a:extLst>
              <a:ext uri="{FF2B5EF4-FFF2-40B4-BE49-F238E27FC236}">
                <a16:creationId xmlns:a16="http://schemas.microsoft.com/office/drawing/2014/main" id="{60456CED-99EF-52C6-76DE-79676CA09A2E}"/>
              </a:ext>
            </a:extLst>
          </p:cNvPr>
          <p:cNvSpPr/>
          <p:nvPr/>
        </p:nvSpPr>
        <p:spPr>
          <a:xfrm>
            <a:off x="7899224" y="4548767"/>
            <a:ext cx="120785" cy="132234"/>
          </a:xfrm>
          <a:prstGeom prst="ellipse">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7" name="Oval 26">
            <a:extLst>
              <a:ext uri="{FF2B5EF4-FFF2-40B4-BE49-F238E27FC236}">
                <a16:creationId xmlns:a16="http://schemas.microsoft.com/office/drawing/2014/main" id="{67D05CBC-59CE-0367-0A5A-5615B9EE7229}"/>
              </a:ext>
            </a:extLst>
          </p:cNvPr>
          <p:cNvSpPr/>
          <p:nvPr/>
        </p:nvSpPr>
        <p:spPr>
          <a:xfrm rot="1310863">
            <a:off x="8316632" y="3909984"/>
            <a:ext cx="120785" cy="132234"/>
          </a:xfrm>
          <a:prstGeom prst="ellipse">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Oval 27">
            <a:extLst>
              <a:ext uri="{FF2B5EF4-FFF2-40B4-BE49-F238E27FC236}">
                <a16:creationId xmlns:a16="http://schemas.microsoft.com/office/drawing/2014/main" id="{A84B28B0-3229-5CB1-D75C-0417AE6425C8}"/>
              </a:ext>
            </a:extLst>
          </p:cNvPr>
          <p:cNvSpPr/>
          <p:nvPr/>
        </p:nvSpPr>
        <p:spPr>
          <a:xfrm rot="1310863">
            <a:off x="8321236" y="4066531"/>
            <a:ext cx="120785" cy="132234"/>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9" name="Oval 28">
            <a:extLst>
              <a:ext uri="{FF2B5EF4-FFF2-40B4-BE49-F238E27FC236}">
                <a16:creationId xmlns:a16="http://schemas.microsoft.com/office/drawing/2014/main" id="{2931629A-A4EA-8C5F-926B-BF64675CB3A3}"/>
              </a:ext>
            </a:extLst>
          </p:cNvPr>
          <p:cNvSpPr/>
          <p:nvPr/>
        </p:nvSpPr>
        <p:spPr>
          <a:xfrm rot="1310863">
            <a:off x="8335275" y="4225532"/>
            <a:ext cx="120785" cy="132234"/>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0" name="Oval 29">
            <a:extLst>
              <a:ext uri="{FF2B5EF4-FFF2-40B4-BE49-F238E27FC236}">
                <a16:creationId xmlns:a16="http://schemas.microsoft.com/office/drawing/2014/main" id="{BFD1F6E1-504F-4175-3A01-950A2A579B07}"/>
              </a:ext>
            </a:extLst>
          </p:cNvPr>
          <p:cNvSpPr/>
          <p:nvPr/>
        </p:nvSpPr>
        <p:spPr>
          <a:xfrm rot="1310863">
            <a:off x="8339879" y="4382079"/>
            <a:ext cx="120785" cy="132234"/>
          </a:xfrm>
          <a:prstGeom prst="ellipse">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1" name="Oval 30">
            <a:extLst>
              <a:ext uri="{FF2B5EF4-FFF2-40B4-BE49-F238E27FC236}">
                <a16:creationId xmlns:a16="http://schemas.microsoft.com/office/drawing/2014/main" id="{A82384E5-D95D-4B97-378F-07C85E1D5E36}"/>
              </a:ext>
            </a:extLst>
          </p:cNvPr>
          <p:cNvSpPr/>
          <p:nvPr/>
        </p:nvSpPr>
        <p:spPr>
          <a:xfrm rot="1310863">
            <a:off x="8346229" y="4543701"/>
            <a:ext cx="120785" cy="132234"/>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2" name="Oval 31">
            <a:extLst>
              <a:ext uri="{FF2B5EF4-FFF2-40B4-BE49-F238E27FC236}">
                <a16:creationId xmlns:a16="http://schemas.microsoft.com/office/drawing/2014/main" id="{EA01DB2A-DE0E-C9D6-2A24-264DA77C8C3E}"/>
              </a:ext>
            </a:extLst>
          </p:cNvPr>
          <p:cNvSpPr/>
          <p:nvPr/>
        </p:nvSpPr>
        <p:spPr>
          <a:xfrm rot="1310863">
            <a:off x="8783905" y="3858354"/>
            <a:ext cx="120785" cy="132234"/>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3" name="Oval 32">
            <a:extLst>
              <a:ext uri="{FF2B5EF4-FFF2-40B4-BE49-F238E27FC236}">
                <a16:creationId xmlns:a16="http://schemas.microsoft.com/office/drawing/2014/main" id="{9E31361A-2EA7-9B39-28C0-BD2140693A3B}"/>
              </a:ext>
            </a:extLst>
          </p:cNvPr>
          <p:cNvSpPr/>
          <p:nvPr/>
        </p:nvSpPr>
        <p:spPr>
          <a:xfrm rot="1310863">
            <a:off x="8788509" y="4014901"/>
            <a:ext cx="120785" cy="132234"/>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4" name="Oval 33">
            <a:extLst>
              <a:ext uri="{FF2B5EF4-FFF2-40B4-BE49-F238E27FC236}">
                <a16:creationId xmlns:a16="http://schemas.microsoft.com/office/drawing/2014/main" id="{3B582FA3-B8F6-048A-8B0B-062C0F7F9BC9}"/>
              </a:ext>
            </a:extLst>
          </p:cNvPr>
          <p:cNvSpPr/>
          <p:nvPr/>
        </p:nvSpPr>
        <p:spPr>
          <a:xfrm rot="1310863">
            <a:off x="8802548" y="4173902"/>
            <a:ext cx="120785" cy="132234"/>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5" name="Oval 34">
            <a:extLst>
              <a:ext uri="{FF2B5EF4-FFF2-40B4-BE49-F238E27FC236}">
                <a16:creationId xmlns:a16="http://schemas.microsoft.com/office/drawing/2014/main" id="{FFC97A2C-B184-654F-E7F2-24A1AC17B37B}"/>
              </a:ext>
            </a:extLst>
          </p:cNvPr>
          <p:cNvSpPr/>
          <p:nvPr/>
        </p:nvSpPr>
        <p:spPr>
          <a:xfrm rot="1310863">
            <a:off x="8807152" y="4330449"/>
            <a:ext cx="120785" cy="132234"/>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6" name="Oval 35">
            <a:extLst>
              <a:ext uri="{FF2B5EF4-FFF2-40B4-BE49-F238E27FC236}">
                <a16:creationId xmlns:a16="http://schemas.microsoft.com/office/drawing/2014/main" id="{1DE6DDE5-FC7E-33A4-CE90-73779A0229AD}"/>
              </a:ext>
            </a:extLst>
          </p:cNvPr>
          <p:cNvSpPr/>
          <p:nvPr/>
        </p:nvSpPr>
        <p:spPr>
          <a:xfrm rot="1310863">
            <a:off x="8813502" y="4492071"/>
            <a:ext cx="120785" cy="132234"/>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38" name="Straight Arrow Connector 37">
            <a:extLst>
              <a:ext uri="{FF2B5EF4-FFF2-40B4-BE49-F238E27FC236}">
                <a16:creationId xmlns:a16="http://schemas.microsoft.com/office/drawing/2014/main" id="{242D6F1C-9A58-A424-CDAF-02EC735E451F}"/>
              </a:ext>
            </a:extLst>
          </p:cNvPr>
          <p:cNvCxnSpPr>
            <a:cxnSpLocks/>
            <a:stCxn id="16" idx="2"/>
            <a:endCxn id="22" idx="2"/>
          </p:cNvCxnSpPr>
          <p:nvPr/>
        </p:nvCxnSpPr>
        <p:spPr>
          <a:xfrm flipV="1">
            <a:off x="7608919" y="3981167"/>
            <a:ext cx="260708" cy="2432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7F5BC93C-F879-9850-29E6-AE62B2546A42}"/>
              </a:ext>
            </a:extLst>
          </p:cNvPr>
          <p:cNvCxnSpPr>
            <a:cxnSpLocks/>
            <a:endCxn id="23" idx="2"/>
          </p:cNvCxnSpPr>
          <p:nvPr/>
        </p:nvCxnSpPr>
        <p:spPr>
          <a:xfrm flipV="1">
            <a:off x="7608919" y="4137714"/>
            <a:ext cx="265312" cy="816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18349082-DC81-1E67-29F2-0C2DC7B50966}"/>
              </a:ext>
            </a:extLst>
          </p:cNvPr>
          <p:cNvCxnSpPr>
            <a:cxnSpLocks/>
            <a:endCxn id="24" idx="2"/>
          </p:cNvCxnSpPr>
          <p:nvPr/>
        </p:nvCxnSpPr>
        <p:spPr>
          <a:xfrm>
            <a:off x="7615939" y="4221716"/>
            <a:ext cx="272331" cy="749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1BDFDB6B-313E-F6EC-9E4F-7D813486F4E5}"/>
              </a:ext>
            </a:extLst>
          </p:cNvPr>
          <p:cNvCxnSpPr>
            <a:cxnSpLocks/>
            <a:endCxn id="25" idx="2"/>
          </p:cNvCxnSpPr>
          <p:nvPr/>
        </p:nvCxnSpPr>
        <p:spPr>
          <a:xfrm>
            <a:off x="7615938" y="4221716"/>
            <a:ext cx="276936" cy="2315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7D79076A-9FE1-8E18-C365-C954A557D23F}"/>
              </a:ext>
            </a:extLst>
          </p:cNvPr>
          <p:cNvCxnSpPr>
            <a:cxnSpLocks/>
            <a:endCxn id="26" idx="2"/>
          </p:cNvCxnSpPr>
          <p:nvPr/>
        </p:nvCxnSpPr>
        <p:spPr>
          <a:xfrm>
            <a:off x="7624388" y="4225113"/>
            <a:ext cx="274836" cy="3897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CC8B1AF8-0B8D-9B6C-2E13-971F8B41FE3E}"/>
              </a:ext>
            </a:extLst>
          </p:cNvPr>
          <p:cNvCxnSpPr>
            <a:cxnSpLocks/>
            <a:endCxn id="27" idx="3"/>
          </p:cNvCxnSpPr>
          <p:nvPr/>
        </p:nvCxnSpPr>
        <p:spPr>
          <a:xfrm flipV="1">
            <a:off x="8020398" y="4003603"/>
            <a:ext cx="299592" cy="2869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581C0E28-6F16-CBC2-47FE-C492390FCE90}"/>
              </a:ext>
            </a:extLst>
          </p:cNvPr>
          <p:cNvCxnSpPr>
            <a:cxnSpLocks/>
            <a:endCxn id="28" idx="3"/>
          </p:cNvCxnSpPr>
          <p:nvPr/>
        </p:nvCxnSpPr>
        <p:spPr>
          <a:xfrm flipV="1">
            <a:off x="8020398" y="4160150"/>
            <a:ext cx="304196" cy="125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C145D0EF-26E1-7601-E9C4-C0DD49035537}"/>
              </a:ext>
            </a:extLst>
          </p:cNvPr>
          <p:cNvCxnSpPr>
            <a:cxnSpLocks/>
            <a:endCxn id="29" idx="3"/>
          </p:cNvCxnSpPr>
          <p:nvPr/>
        </p:nvCxnSpPr>
        <p:spPr>
          <a:xfrm>
            <a:off x="8027418" y="4287833"/>
            <a:ext cx="311215" cy="31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34A59E5A-35D2-AEE4-D515-A163BA2C12C2}"/>
              </a:ext>
            </a:extLst>
          </p:cNvPr>
          <p:cNvCxnSpPr>
            <a:cxnSpLocks/>
            <a:endCxn id="30" idx="3"/>
          </p:cNvCxnSpPr>
          <p:nvPr/>
        </p:nvCxnSpPr>
        <p:spPr>
          <a:xfrm>
            <a:off x="8027417" y="4287833"/>
            <a:ext cx="315820" cy="1878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a:extLst>
              <a:ext uri="{FF2B5EF4-FFF2-40B4-BE49-F238E27FC236}">
                <a16:creationId xmlns:a16="http://schemas.microsoft.com/office/drawing/2014/main" id="{78295E8E-EF23-5457-F4AD-C29BD38EBFCD}"/>
              </a:ext>
            </a:extLst>
          </p:cNvPr>
          <p:cNvCxnSpPr>
            <a:cxnSpLocks/>
            <a:endCxn id="31" idx="3"/>
          </p:cNvCxnSpPr>
          <p:nvPr/>
        </p:nvCxnSpPr>
        <p:spPr>
          <a:xfrm>
            <a:off x="8035867" y="4291230"/>
            <a:ext cx="313720" cy="3460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8B9CF546-259D-D39D-1F3A-1EA3DBFE7005}"/>
              </a:ext>
            </a:extLst>
          </p:cNvPr>
          <p:cNvCxnSpPr>
            <a:cxnSpLocks/>
            <a:endCxn id="27" idx="3"/>
          </p:cNvCxnSpPr>
          <p:nvPr/>
        </p:nvCxnSpPr>
        <p:spPr>
          <a:xfrm>
            <a:off x="7991131" y="3982331"/>
            <a:ext cx="328859" cy="2127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E9199989-2116-3C52-1CB6-CB1F2B26541F}"/>
              </a:ext>
            </a:extLst>
          </p:cNvPr>
          <p:cNvCxnSpPr>
            <a:cxnSpLocks/>
            <a:endCxn id="28" idx="2"/>
          </p:cNvCxnSpPr>
          <p:nvPr/>
        </p:nvCxnSpPr>
        <p:spPr>
          <a:xfrm>
            <a:off x="7991131" y="3977265"/>
            <a:ext cx="334443" cy="1329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D688AC5E-7D7E-F5AA-BE66-FF6A51A8B4E7}"/>
              </a:ext>
            </a:extLst>
          </p:cNvPr>
          <p:cNvCxnSpPr>
            <a:cxnSpLocks/>
            <a:endCxn id="29" idx="2"/>
          </p:cNvCxnSpPr>
          <p:nvPr/>
        </p:nvCxnSpPr>
        <p:spPr>
          <a:xfrm>
            <a:off x="7998151" y="3979605"/>
            <a:ext cx="341462" cy="2895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BCC86636-DE60-8A9F-65D5-E755217A1919}"/>
              </a:ext>
            </a:extLst>
          </p:cNvPr>
          <p:cNvCxnSpPr>
            <a:cxnSpLocks/>
            <a:endCxn id="30" idx="2"/>
          </p:cNvCxnSpPr>
          <p:nvPr/>
        </p:nvCxnSpPr>
        <p:spPr>
          <a:xfrm>
            <a:off x="7998150" y="3979605"/>
            <a:ext cx="346067" cy="4461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9E9671B0-C7BE-FBE3-81F3-C5531685EF3A}"/>
              </a:ext>
            </a:extLst>
          </p:cNvPr>
          <p:cNvCxnSpPr>
            <a:cxnSpLocks/>
            <a:endCxn id="31" idx="3"/>
          </p:cNvCxnSpPr>
          <p:nvPr/>
        </p:nvCxnSpPr>
        <p:spPr>
          <a:xfrm>
            <a:off x="8006600" y="3983002"/>
            <a:ext cx="342987" cy="654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6" name="Straight Arrow Connector 85">
            <a:extLst>
              <a:ext uri="{FF2B5EF4-FFF2-40B4-BE49-F238E27FC236}">
                <a16:creationId xmlns:a16="http://schemas.microsoft.com/office/drawing/2014/main" id="{77402D9D-356D-010B-DE8A-F6DA7EA9F831}"/>
              </a:ext>
            </a:extLst>
          </p:cNvPr>
          <p:cNvCxnSpPr>
            <a:cxnSpLocks/>
          </p:cNvCxnSpPr>
          <p:nvPr/>
        </p:nvCxnSpPr>
        <p:spPr>
          <a:xfrm flipV="1">
            <a:off x="8020495" y="3958155"/>
            <a:ext cx="268626" cy="51138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7" name="Straight Arrow Connector 86">
            <a:extLst>
              <a:ext uri="{FF2B5EF4-FFF2-40B4-BE49-F238E27FC236}">
                <a16:creationId xmlns:a16="http://schemas.microsoft.com/office/drawing/2014/main" id="{CF78945B-67AC-CBE8-24CF-630143D9D5B9}"/>
              </a:ext>
            </a:extLst>
          </p:cNvPr>
          <p:cNvCxnSpPr>
            <a:cxnSpLocks/>
          </p:cNvCxnSpPr>
          <p:nvPr/>
        </p:nvCxnSpPr>
        <p:spPr>
          <a:xfrm flipV="1">
            <a:off x="8021963" y="4142052"/>
            <a:ext cx="273508" cy="3274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8" name="Straight Arrow Connector 87">
            <a:extLst>
              <a:ext uri="{FF2B5EF4-FFF2-40B4-BE49-F238E27FC236}">
                <a16:creationId xmlns:a16="http://schemas.microsoft.com/office/drawing/2014/main" id="{6C779EAB-82C4-77EC-FC05-B4C915FF37A5}"/>
              </a:ext>
            </a:extLst>
          </p:cNvPr>
          <p:cNvCxnSpPr>
            <a:cxnSpLocks/>
          </p:cNvCxnSpPr>
          <p:nvPr/>
        </p:nvCxnSpPr>
        <p:spPr>
          <a:xfrm flipV="1">
            <a:off x="8014337" y="4290951"/>
            <a:ext cx="301596" cy="18530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9" name="Straight Arrow Connector 88">
            <a:extLst>
              <a:ext uri="{FF2B5EF4-FFF2-40B4-BE49-F238E27FC236}">
                <a16:creationId xmlns:a16="http://schemas.microsoft.com/office/drawing/2014/main" id="{589B552F-CF6A-08AB-39B8-DDC1DB14F34C}"/>
              </a:ext>
            </a:extLst>
          </p:cNvPr>
          <p:cNvCxnSpPr>
            <a:cxnSpLocks/>
          </p:cNvCxnSpPr>
          <p:nvPr/>
        </p:nvCxnSpPr>
        <p:spPr>
          <a:xfrm flipV="1">
            <a:off x="8012067" y="4438783"/>
            <a:ext cx="310216" cy="374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0" name="Straight Arrow Connector 89">
            <a:extLst>
              <a:ext uri="{FF2B5EF4-FFF2-40B4-BE49-F238E27FC236}">
                <a16:creationId xmlns:a16="http://schemas.microsoft.com/office/drawing/2014/main" id="{9C52EC9B-823B-E30B-BE0E-D2FEA64DC1A0}"/>
              </a:ext>
            </a:extLst>
          </p:cNvPr>
          <p:cNvCxnSpPr>
            <a:cxnSpLocks/>
          </p:cNvCxnSpPr>
          <p:nvPr/>
        </p:nvCxnSpPr>
        <p:spPr>
          <a:xfrm>
            <a:off x="8019017" y="4476256"/>
            <a:ext cx="303266" cy="1180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9" name="Straight Arrow Connector 108">
            <a:extLst>
              <a:ext uri="{FF2B5EF4-FFF2-40B4-BE49-F238E27FC236}">
                <a16:creationId xmlns:a16="http://schemas.microsoft.com/office/drawing/2014/main" id="{21AC63E1-9476-ADEA-343A-C82A189978F8}"/>
              </a:ext>
            </a:extLst>
          </p:cNvPr>
          <p:cNvCxnSpPr>
            <a:cxnSpLocks/>
          </p:cNvCxnSpPr>
          <p:nvPr/>
        </p:nvCxnSpPr>
        <p:spPr>
          <a:xfrm flipV="1">
            <a:off x="8026917" y="3963749"/>
            <a:ext cx="281988" cy="6977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0" name="Straight Arrow Connector 109">
            <a:extLst>
              <a:ext uri="{FF2B5EF4-FFF2-40B4-BE49-F238E27FC236}">
                <a16:creationId xmlns:a16="http://schemas.microsoft.com/office/drawing/2014/main" id="{D84F950C-FDE6-DACF-0099-C2F0241FD5D7}"/>
              </a:ext>
            </a:extLst>
          </p:cNvPr>
          <p:cNvCxnSpPr>
            <a:cxnSpLocks/>
          </p:cNvCxnSpPr>
          <p:nvPr/>
        </p:nvCxnSpPr>
        <p:spPr>
          <a:xfrm flipV="1">
            <a:off x="8026917" y="4147646"/>
            <a:ext cx="288338" cy="5087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1" name="Straight Arrow Connector 110">
            <a:extLst>
              <a:ext uri="{FF2B5EF4-FFF2-40B4-BE49-F238E27FC236}">
                <a16:creationId xmlns:a16="http://schemas.microsoft.com/office/drawing/2014/main" id="{9D368E18-4F19-148A-640F-B93CD8C5DA30}"/>
              </a:ext>
            </a:extLst>
          </p:cNvPr>
          <p:cNvCxnSpPr>
            <a:cxnSpLocks/>
          </p:cNvCxnSpPr>
          <p:nvPr/>
        </p:nvCxnSpPr>
        <p:spPr>
          <a:xfrm flipV="1">
            <a:off x="8033937" y="4296545"/>
            <a:ext cx="301780" cy="3622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2" name="Straight Arrow Connector 111">
            <a:extLst>
              <a:ext uri="{FF2B5EF4-FFF2-40B4-BE49-F238E27FC236}">
                <a16:creationId xmlns:a16="http://schemas.microsoft.com/office/drawing/2014/main" id="{536A1759-9F70-09F2-AD1A-40D179536C3E}"/>
              </a:ext>
            </a:extLst>
          </p:cNvPr>
          <p:cNvCxnSpPr>
            <a:cxnSpLocks/>
          </p:cNvCxnSpPr>
          <p:nvPr/>
        </p:nvCxnSpPr>
        <p:spPr>
          <a:xfrm flipV="1">
            <a:off x="8033936" y="4444377"/>
            <a:ext cx="308131" cy="2143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3" name="Straight Arrow Connector 112">
            <a:extLst>
              <a:ext uri="{FF2B5EF4-FFF2-40B4-BE49-F238E27FC236}">
                <a16:creationId xmlns:a16="http://schemas.microsoft.com/office/drawing/2014/main" id="{C58C03C5-2344-25E5-D618-36E856DF7108}"/>
              </a:ext>
            </a:extLst>
          </p:cNvPr>
          <p:cNvCxnSpPr>
            <a:cxnSpLocks/>
          </p:cNvCxnSpPr>
          <p:nvPr/>
        </p:nvCxnSpPr>
        <p:spPr>
          <a:xfrm flipV="1">
            <a:off x="8042386" y="4599924"/>
            <a:ext cx="299681" cy="622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9" name="Straight Arrow Connector 118">
            <a:extLst>
              <a:ext uri="{FF2B5EF4-FFF2-40B4-BE49-F238E27FC236}">
                <a16:creationId xmlns:a16="http://schemas.microsoft.com/office/drawing/2014/main" id="{97E607D3-77E4-6FC0-01C7-14A3FE01859D}"/>
              </a:ext>
            </a:extLst>
          </p:cNvPr>
          <p:cNvCxnSpPr>
            <a:cxnSpLocks/>
          </p:cNvCxnSpPr>
          <p:nvPr/>
        </p:nvCxnSpPr>
        <p:spPr>
          <a:xfrm flipV="1">
            <a:off x="8005283" y="3959401"/>
            <a:ext cx="312369" cy="19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0" name="Straight Arrow Connector 119">
            <a:extLst>
              <a:ext uri="{FF2B5EF4-FFF2-40B4-BE49-F238E27FC236}">
                <a16:creationId xmlns:a16="http://schemas.microsoft.com/office/drawing/2014/main" id="{EC26CA53-C208-C493-65A9-4F123A7ECADE}"/>
              </a:ext>
            </a:extLst>
          </p:cNvPr>
          <p:cNvCxnSpPr>
            <a:cxnSpLocks/>
          </p:cNvCxnSpPr>
          <p:nvPr/>
        </p:nvCxnSpPr>
        <p:spPr>
          <a:xfrm flipV="1">
            <a:off x="8006751" y="4104154"/>
            <a:ext cx="306297" cy="479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1" name="Straight Arrow Connector 120">
            <a:extLst>
              <a:ext uri="{FF2B5EF4-FFF2-40B4-BE49-F238E27FC236}">
                <a16:creationId xmlns:a16="http://schemas.microsoft.com/office/drawing/2014/main" id="{55DB2B55-EC7E-34C6-F09A-A9256901078E}"/>
              </a:ext>
            </a:extLst>
          </p:cNvPr>
          <p:cNvCxnSpPr>
            <a:cxnSpLocks/>
          </p:cNvCxnSpPr>
          <p:nvPr/>
        </p:nvCxnSpPr>
        <p:spPr>
          <a:xfrm>
            <a:off x="7999125" y="4158842"/>
            <a:ext cx="337170" cy="1124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2" name="Straight Arrow Connector 121">
            <a:extLst>
              <a:ext uri="{FF2B5EF4-FFF2-40B4-BE49-F238E27FC236}">
                <a16:creationId xmlns:a16="http://schemas.microsoft.com/office/drawing/2014/main" id="{D3CB4EE3-B73D-A5C3-016C-39E483C37FAA}"/>
              </a:ext>
            </a:extLst>
          </p:cNvPr>
          <p:cNvCxnSpPr>
            <a:cxnSpLocks/>
          </p:cNvCxnSpPr>
          <p:nvPr/>
        </p:nvCxnSpPr>
        <p:spPr>
          <a:xfrm>
            <a:off x="7996855" y="4158842"/>
            <a:ext cx="345790" cy="2827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3" name="Straight Arrow Connector 122">
            <a:extLst>
              <a:ext uri="{FF2B5EF4-FFF2-40B4-BE49-F238E27FC236}">
                <a16:creationId xmlns:a16="http://schemas.microsoft.com/office/drawing/2014/main" id="{95B517B7-F19F-09E9-A789-7B13F0F69C72}"/>
              </a:ext>
            </a:extLst>
          </p:cNvPr>
          <p:cNvCxnSpPr>
            <a:cxnSpLocks/>
          </p:cNvCxnSpPr>
          <p:nvPr/>
        </p:nvCxnSpPr>
        <p:spPr>
          <a:xfrm>
            <a:off x="8003805" y="4158842"/>
            <a:ext cx="336401" cy="4158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1" name="Straight Arrow Connector 140">
            <a:extLst>
              <a:ext uri="{FF2B5EF4-FFF2-40B4-BE49-F238E27FC236}">
                <a16:creationId xmlns:a16="http://schemas.microsoft.com/office/drawing/2014/main" id="{5C55492B-2A1C-3B0E-3DDD-E47108958E79}"/>
              </a:ext>
            </a:extLst>
          </p:cNvPr>
          <p:cNvCxnSpPr>
            <a:cxnSpLocks/>
          </p:cNvCxnSpPr>
          <p:nvPr/>
        </p:nvCxnSpPr>
        <p:spPr>
          <a:xfrm flipV="1">
            <a:off x="8469351" y="3979207"/>
            <a:ext cx="299592" cy="2869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2" name="Straight Arrow Connector 141">
            <a:extLst>
              <a:ext uri="{FF2B5EF4-FFF2-40B4-BE49-F238E27FC236}">
                <a16:creationId xmlns:a16="http://schemas.microsoft.com/office/drawing/2014/main" id="{90409910-03BA-8DA0-0AD0-8A0F643E4E86}"/>
              </a:ext>
            </a:extLst>
          </p:cNvPr>
          <p:cNvCxnSpPr>
            <a:cxnSpLocks/>
          </p:cNvCxnSpPr>
          <p:nvPr/>
        </p:nvCxnSpPr>
        <p:spPr>
          <a:xfrm flipV="1">
            <a:off x="8469351" y="4135754"/>
            <a:ext cx="304196" cy="125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3" name="Straight Arrow Connector 142">
            <a:extLst>
              <a:ext uri="{FF2B5EF4-FFF2-40B4-BE49-F238E27FC236}">
                <a16:creationId xmlns:a16="http://schemas.microsoft.com/office/drawing/2014/main" id="{85F3D700-2DAE-8F19-FAC7-B58AB255221A}"/>
              </a:ext>
            </a:extLst>
          </p:cNvPr>
          <p:cNvCxnSpPr>
            <a:cxnSpLocks/>
          </p:cNvCxnSpPr>
          <p:nvPr/>
        </p:nvCxnSpPr>
        <p:spPr>
          <a:xfrm>
            <a:off x="8476371" y="4263437"/>
            <a:ext cx="311215" cy="31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4" name="Straight Arrow Connector 143">
            <a:extLst>
              <a:ext uri="{FF2B5EF4-FFF2-40B4-BE49-F238E27FC236}">
                <a16:creationId xmlns:a16="http://schemas.microsoft.com/office/drawing/2014/main" id="{CB87A4C1-1EDB-19DC-5D03-E16A75AA0398}"/>
              </a:ext>
            </a:extLst>
          </p:cNvPr>
          <p:cNvCxnSpPr>
            <a:cxnSpLocks/>
          </p:cNvCxnSpPr>
          <p:nvPr/>
        </p:nvCxnSpPr>
        <p:spPr>
          <a:xfrm>
            <a:off x="8476370" y="4263437"/>
            <a:ext cx="315820" cy="1878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5" name="Straight Arrow Connector 144">
            <a:extLst>
              <a:ext uri="{FF2B5EF4-FFF2-40B4-BE49-F238E27FC236}">
                <a16:creationId xmlns:a16="http://schemas.microsoft.com/office/drawing/2014/main" id="{A53627F3-7596-F28B-F354-F157FD757522}"/>
              </a:ext>
            </a:extLst>
          </p:cNvPr>
          <p:cNvCxnSpPr>
            <a:cxnSpLocks/>
          </p:cNvCxnSpPr>
          <p:nvPr/>
        </p:nvCxnSpPr>
        <p:spPr>
          <a:xfrm>
            <a:off x="8440084" y="3957935"/>
            <a:ext cx="328859" cy="2127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6" name="Straight Arrow Connector 145">
            <a:extLst>
              <a:ext uri="{FF2B5EF4-FFF2-40B4-BE49-F238E27FC236}">
                <a16:creationId xmlns:a16="http://schemas.microsoft.com/office/drawing/2014/main" id="{63BBA355-4D7F-0157-E223-11D15B689334}"/>
              </a:ext>
            </a:extLst>
          </p:cNvPr>
          <p:cNvCxnSpPr>
            <a:cxnSpLocks/>
          </p:cNvCxnSpPr>
          <p:nvPr/>
        </p:nvCxnSpPr>
        <p:spPr>
          <a:xfrm>
            <a:off x="8440084" y="3952869"/>
            <a:ext cx="334443" cy="1329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7" name="Straight Arrow Connector 146">
            <a:extLst>
              <a:ext uri="{FF2B5EF4-FFF2-40B4-BE49-F238E27FC236}">
                <a16:creationId xmlns:a16="http://schemas.microsoft.com/office/drawing/2014/main" id="{856D5C16-66D9-6CC8-B49F-EA75B4A1F71E}"/>
              </a:ext>
            </a:extLst>
          </p:cNvPr>
          <p:cNvCxnSpPr>
            <a:cxnSpLocks/>
          </p:cNvCxnSpPr>
          <p:nvPr/>
        </p:nvCxnSpPr>
        <p:spPr>
          <a:xfrm>
            <a:off x="8447104" y="3955209"/>
            <a:ext cx="341462" cy="2895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8" name="Straight Arrow Connector 147">
            <a:extLst>
              <a:ext uri="{FF2B5EF4-FFF2-40B4-BE49-F238E27FC236}">
                <a16:creationId xmlns:a16="http://schemas.microsoft.com/office/drawing/2014/main" id="{81EA66FB-3668-813F-A810-A595585F2EA6}"/>
              </a:ext>
            </a:extLst>
          </p:cNvPr>
          <p:cNvCxnSpPr>
            <a:cxnSpLocks/>
          </p:cNvCxnSpPr>
          <p:nvPr/>
        </p:nvCxnSpPr>
        <p:spPr>
          <a:xfrm flipV="1">
            <a:off x="8469448" y="3933759"/>
            <a:ext cx="268626" cy="51138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9" name="Straight Arrow Connector 148">
            <a:extLst>
              <a:ext uri="{FF2B5EF4-FFF2-40B4-BE49-F238E27FC236}">
                <a16:creationId xmlns:a16="http://schemas.microsoft.com/office/drawing/2014/main" id="{A170FF77-C5C0-327C-2EEB-4866C02A2867}"/>
              </a:ext>
            </a:extLst>
          </p:cNvPr>
          <p:cNvCxnSpPr>
            <a:cxnSpLocks/>
          </p:cNvCxnSpPr>
          <p:nvPr/>
        </p:nvCxnSpPr>
        <p:spPr>
          <a:xfrm flipV="1">
            <a:off x="8470916" y="4117656"/>
            <a:ext cx="273508" cy="3274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0" name="Straight Arrow Connector 149">
            <a:extLst>
              <a:ext uri="{FF2B5EF4-FFF2-40B4-BE49-F238E27FC236}">
                <a16:creationId xmlns:a16="http://schemas.microsoft.com/office/drawing/2014/main" id="{A2A4004F-9196-1150-BA4D-BFF08B78BC3D}"/>
              </a:ext>
            </a:extLst>
          </p:cNvPr>
          <p:cNvCxnSpPr>
            <a:cxnSpLocks/>
          </p:cNvCxnSpPr>
          <p:nvPr/>
        </p:nvCxnSpPr>
        <p:spPr>
          <a:xfrm flipV="1">
            <a:off x="8463290" y="4266555"/>
            <a:ext cx="301596" cy="18530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1" name="Straight Arrow Connector 150">
            <a:extLst>
              <a:ext uri="{FF2B5EF4-FFF2-40B4-BE49-F238E27FC236}">
                <a16:creationId xmlns:a16="http://schemas.microsoft.com/office/drawing/2014/main" id="{69158FC5-7F7B-BBE8-F88B-351621C683AE}"/>
              </a:ext>
            </a:extLst>
          </p:cNvPr>
          <p:cNvCxnSpPr>
            <a:cxnSpLocks/>
          </p:cNvCxnSpPr>
          <p:nvPr/>
        </p:nvCxnSpPr>
        <p:spPr>
          <a:xfrm flipV="1">
            <a:off x="8461020" y="4414387"/>
            <a:ext cx="310216" cy="374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2" name="Straight Arrow Connector 151">
            <a:extLst>
              <a:ext uri="{FF2B5EF4-FFF2-40B4-BE49-F238E27FC236}">
                <a16:creationId xmlns:a16="http://schemas.microsoft.com/office/drawing/2014/main" id="{E5B78778-A338-6A0A-7EBD-76122BD4AC1C}"/>
              </a:ext>
            </a:extLst>
          </p:cNvPr>
          <p:cNvCxnSpPr>
            <a:cxnSpLocks/>
          </p:cNvCxnSpPr>
          <p:nvPr/>
        </p:nvCxnSpPr>
        <p:spPr>
          <a:xfrm>
            <a:off x="8467970" y="4451860"/>
            <a:ext cx="303266" cy="1180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3" name="Straight Arrow Connector 152">
            <a:extLst>
              <a:ext uri="{FF2B5EF4-FFF2-40B4-BE49-F238E27FC236}">
                <a16:creationId xmlns:a16="http://schemas.microsoft.com/office/drawing/2014/main" id="{D611DB2D-D048-4CCD-7EEB-6494D5888B3A}"/>
              </a:ext>
            </a:extLst>
          </p:cNvPr>
          <p:cNvCxnSpPr>
            <a:cxnSpLocks/>
          </p:cNvCxnSpPr>
          <p:nvPr/>
        </p:nvCxnSpPr>
        <p:spPr>
          <a:xfrm flipV="1">
            <a:off x="8475870" y="3939353"/>
            <a:ext cx="281988" cy="6977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4" name="Straight Arrow Connector 153">
            <a:extLst>
              <a:ext uri="{FF2B5EF4-FFF2-40B4-BE49-F238E27FC236}">
                <a16:creationId xmlns:a16="http://schemas.microsoft.com/office/drawing/2014/main" id="{A6D1DBA8-68A8-A1B9-2365-41BA0FB972AE}"/>
              </a:ext>
            </a:extLst>
          </p:cNvPr>
          <p:cNvCxnSpPr>
            <a:cxnSpLocks/>
          </p:cNvCxnSpPr>
          <p:nvPr/>
        </p:nvCxnSpPr>
        <p:spPr>
          <a:xfrm flipV="1">
            <a:off x="8475870" y="4123250"/>
            <a:ext cx="288338" cy="5087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5" name="Straight Arrow Connector 154">
            <a:extLst>
              <a:ext uri="{FF2B5EF4-FFF2-40B4-BE49-F238E27FC236}">
                <a16:creationId xmlns:a16="http://schemas.microsoft.com/office/drawing/2014/main" id="{9EB52DE8-B1C7-9B15-AC81-11201E9F1D0E}"/>
              </a:ext>
            </a:extLst>
          </p:cNvPr>
          <p:cNvCxnSpPr>
            <a:cxnSpLocks/>
          </p:cNvCxnSpPr>
          <p:nvPr/>
        </p:nvCxnSpPr>
        <p:spPr>
          <a:xfrm flipV="1">
            <a:off x="8482890" y="4272149"/>
            <a:ext cx="301780" cy="3622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6" name="Straight Arrow Connector 155">
            <a:extLst>
              <a:ext uri="{FF2B5EF4-FFF2-40B4-BE49-F238E27FC236}">
                <a16:creationId xmlns:a16="http://schemas.microsoft.com/office/drawing/2014/main" id="{88B46D93-1C5C-3F6D-2A25-3CA8334FD6E7}"/>
              </a:ext>
            </a:extLst>
          </p:cNvPr>
          <p:cNvCxnSpPr>
            <a:cxnSpLocks/>
          </p:cNvCxnSpPr>
          <p:nvPr/>
        </p:nvCxnSpPr>
        <p:spPr>
          <a:xfrm flipV="1">
            <a:off x="8482889" y="4419981"/>
            <a:ext cx="308131" cy="2143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7" name="Straight Arrow Connector 156">
            <a:extLst>
              <a:ext uri="{FF2B5EF4-FFF2-40B4-BE49-F238E27FC236}">
                <a16:creationId xmlns:a16="http://schemas.microsoft.com/office/drawing/2014/main" id="{36E9034E-1C38-3D16-B1E8-CF0E7BB24E8F}"/>
              </a:ext>
            </a:extLst>
          </p:cNvPr>
          <p:cNvCxnSpPr>
            <a:cxnSpLocks/>
          </p:cNvCxnSpPr>
          <p:nvPr/>
        </p:nvCxnSpPr>
        <p:spPr>
          <a:xfrm flipV="1">
            <a:off x="8491339" y="4575528"/>
            <a:ext cx="299681" cy="622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8" name="Straight Arrow Connector 157">
            <a:extLst>
              <a:ext uri="{FF2B5EF4-FFF2-40B4-BE49-F238E27FC236}">
                <a16:creationId xmlns:a16="http://schemas.microsoft.com/office/drawing/2014/main" id="{CCBE574B-9AD8-FF3A-62C0-E4FD988D35E0}"/>
              </a:ext>
            </a:extLst>
          </p:cNvPr>
          <p:cNvCxnSpPr>
            <a:cxnSpLocks/>
          </p:cNvCxnSpPr>
          <p:nvPr/>
        </p:nvCxnSpPr>
        <p:spPr>
          <a:xfrm flipV="1">
            <a:off x="8454236" y="3935005"/>
            <a:ext cx="312369" cy="19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9" name="Straight Arrow Connector 158">
            <a:extLst>
              <a:ext uri="{FF2B5EF4-FFF2-40B4-BE49-F238E27FC236}">
                <a16:creationId xmlns:a16="http://schemas.microsoft.com/office/drawing/2014/main" id="{AAF635A5-BFA8-A5B9-1D4E-0D30E29EF7E3}"/>
              </a:ext>
            </a:extLst>
          </p:cNvPr>
          <p:cNvCxnSpPr>
            <a:cxnSpLocks/>
          </p:cNvCxnSpPr>
          <p:nvPr/>
        </p:nvCxnSpPr>
        <p:spPr>
          <a:xfrm flipV="1">
            <a:off x="8455704" y="4079758"/>
            <a:ext cx="306297" cy="479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0" name="Straight Arrow Connector 159">
            <a:extLst>
              <a:ext uri="{FF2B5EF4-FFF2-40B4-BE49-F238E27FC236}">
                <a16:creationId xmlns:a16="http://schemas.microsoft.com/office/drawing/2014/main" id="{DFA6B554-4910-8AC9-FB45-6AA6B51E96DE}"/>
              </a:ext>
            </a:extLst>
          </p:cNvPr>
          <p:cNvCxnSpPr>
            <a:cxnSpLocks/>
          </p:cNvCxnSpPr>
          <p:nvPr/>
        </p:nvCxnSpPr>
        <p:spPr>
          <a:xfrm>
            <a:off x="8448078" y="4134446"/>
            <a:ext cx="337170" cy="1124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1" name="Straight Arrow Connector 160">
            <a:extLst>
              <a:ext uri="{FF2B5EF4-FFF2-40B4-BE49-F238E27FC236}">
                <a16:creationId xmlns:a16="http://schemas.microsoft.com/office/drawing/2014/main" id="{C1CDC51E-B2AE-6AB1-3D55-B3AFBBD703E5}"/>
              </a:ext>
            </a:extLst>
          </p:cNvPr>
          <p:cNvCxnSpPr>
            <a:cxnSpLocks/>
          </p:cNvCxnSpPr>
          <p:nvPr/>
        </p:nvCxnSpPr>
        <p:spPr>
          <a:xfrm>
            <a:off x="8445808" y="4134446"/>
            <a:ext cx="345790" cy="2827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2" name="Straight Arrow Connector 161">
            <a:extLst>
              <a:ext uri="{FF2B5EF4-FFF2-40B4-BE49-F238E27FC236}">
                <a16:creationId xmlns:a16="http://schemas.microsoft.com/office/drawing/2014/main" id="{20AFE93C-605E-E904-4F47-1FF3771ADA50}"/>
              </a:ext>
            </a:extLst>
          </p:cNvPr>
          <p:cNvCxnSpPr>
            <a:cxnSpLocks/>
          </p:cNvCxnSpPr>
          <p:nvPr/>
        </p:nvCxnSpPr>
        <p:spPr>
          <a:xfrm>
            <a:off x="8452758" y="4134446"/>
            <a:ext cx="336401" cy="4158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7" name="Straight Arrow Connector 166">
            <a:extLst>
              <a:ext uri="{FF2B5EF4-FFF2-40B4-BE49-F238E27FC236}">
                <a16:creationId xmlns:a16="http://schemas.microsoft.com/office/drawing/2014/main" id="{C3B053E9-D834-7CD5-298D-1BEF656713DD}"/>
              </a:ext>
            </a:extLst>
          </p:cNvPr>
          <p:cNvCxnSpPr>
            <a:cxnSpLocks/>
            <a:endCxn id="16" idx="4"/>
          </p:cNvCxnSpPr>
          <p:nvPr/>
        </p:nvCxnSpPr>
        <p:spPr>
          <a:xfrm>
            <a:off x="8895757" y="3922281"/>
            <a:ext cx="460607" cy="1189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9" name="Straight Arrow Connector 168">
            <a:extLst>
              <a:ext uri="{FF2B5EF4-FFF2-40B4-BE49-F238E27FC236}">
                <a16:creationId xmlns:a16="http://schemas.microsoft.com/office/drawing/2014/main" id="{4E98AB7C-941C-1242-31F2-0402FEE4E07B}"/>
              </a:ext>
            </a:extLst>
          </p:cNvPr>
          <p:cNvCxnSpPr>
            <a:cxnSpLocks/>
            <a:endCxn id="16" idx="4"/>
          </p:cNvCxnSpPr>
          <p:nvPr/>
        </p:nvCxnSpPr>
        <p:spPr>
          <a:xfrm flipV="1">
            <a:off x="8904044" y="4041212"/>
            <a:ext cx="452320" cy="59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1" name="Straight Arrow Connector 170">
            <a:extLst>
              <a:ext uri="{FF2B5EF4-FFF2-40B4-BE49-F238E27FC236}">
                <a16:creationId xmlns:a16="http://schemas.microsoft.com/office/drawing/2014/main" id="{788EE0D0-C73D-A452-6667-F1734B6AC475}"/>
              </a:ext>
            </a:extLst>
          </p:cNvPr>
          <p:cNvCxnSpPr>
            <a:cxnSpLocks/>
            <a:endCxn id="16" idx="4"/>
          </p:cNvCxnSpPr>
          <p:nvPr/>
        </p:nvCxnSpPr>
        <p:spPr>
          <a:xfrm flipV="1">
            <a:off x="8926172" y="4041212"/>
            <a:ext cx="430192" cy="1987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3" name="Straight Arrow Connector 172">
            <a:extLst>
              <a:ext uri="{FF2B5EF4-FFF2-40B4-BE49-F238E27FC236}">
                <a16:creationId xmlns:a16="http://schemas.microsoft.com/office/drawing/2014/main" id="{AAED4E2C-D332-BCD5-3055-1AFD1E70C576}"/>
              </a:ext>
            </a:extLst>
          </p:cNvPr>
          <p:cNvCxnSpPr>
            <a:cxnSpLocks/>
            <a:endCxn id="16" idx="4"/>
          </p:cNvCxnSpPr>
          <p:nvPr/>
        </p:nvCxnSpPr>
        <p:spPr>
          <a:xfrm flipV="1">
            <a:off x="8927698" y="4041212"/>
            <a:ext cx="428666" cy="3459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5" name="Straight Arrow Connector 174">
            <a:extLst>
              <a:ext uri="{FF2B5EF4-FFF2-40B4-BE49-F238E27FC236}">
                <a16:creationId xmlns:a16="http://schemas.microsoft.com/office/drawing/2014/main" id="{2745E358-D4BA-51FF-0FB8-78E28B8E5B3E}"/>
              </a:ext>
            </a:extLst>
          </p:cNvPr>
          <p:cNvCxnSpPr>
            <a:cxnSpLocks/>
            <a:endCxn id="16" idx="4"/>
          </p:cNvCxnSpPr>
          <p:nvPr/>
        </p:nvCxnSpPr>
        <p:spPr>
          <a:xfrm flipV="1">
            <a:off x="8942043" y="4041212"/>
            <a:ext cx="414321" cy="5105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4" name="Table 53">
            <a:extLst>
              <a:ext uri="{FF2B5EF4-FFF2-40B4-BE49-F238E27FC236}">
                <a16:creationId xmlns:a16="http://schemas.microsoft.com/office/drawing/2014/main" id="{8A711F7D-A8F6-871D-4FE1-06F8C497853F}"/>
              </a:ext>
            </a:extLst>
          </p:cNvPr>
          <p:cNvGraphicFramePr>
            <a:graphicFrameLocks noGrp="1"/>
          </p:cNvGraphicFramePr>
          <p:nvPr>
            <p:extLst>
              <p:ext uri="{D42A27DB-BD31-4B8C-83A1-F6EECF244321}">
                <p14:modId xmlns:p14="http://schemas.microsoft.com/office/powerpoint/2010/main" val="3414120910"/>
              </p:ext>
            </p:extLst>
          </p:nvPr>
        </p:nvGraphicFramePr>
        <p:xfrm>
          <a:off x="10410363" y="2178448"/>
          <a:ext cx="1314402" cy="2806540"/>
        </p:xfrm>
        <a:graphic>
          <a:graphicData uri="http://schemas.openxmlformats.org/drawingml/2006/table">
            <a:tbl>
              <a:tblPr firstRow="1" bandRow="1">
                <a:tableStyleId>{5C22544A-7EE6-4342-B048-85BDC9FD1C3A}</a:tableStyleId>
              </a:tblPr>
              <a:tblGrid>
                <a:gridCol w="1314402">
                  <a:extLst>
                    <a:ext uri="{9D8B030D-6E8A-4147-A177-3AD203B41FA5}">
                      <a16:colId xmlns:a16="http://schemas.microsoft.com/office/drawing/2014/main" val="3691107147"/>
                    </a:ext>
                  </a:extLst>
                </a:gridCol>
              </a:tblGrid>
              <a:tr h="433292">
                <a:tc>
                  <a:txBody>
                    <a:bodyPr/>
                    <a:lstStyle/>
                    <a:p>
                      <a:pPr algn="ctr"/>
                      <a:r>
                        <a:rPr lang="en-AU" dirty="0"/>
                        <a:t>Modelled output</a:t>
                      </a:r>
                    </a:p>
                  </a:txBody>
                  <a:tcPr anchor="ctr"/>
                </a:tc>
                <a:extLst>
                  <a:ext uri="{0D108BD9-81ED-4DB2-BD59-A6C34878D82A}">
                    <a16:rowId xmlns:a16="http://schemas.microsoft.com/office/drawing/2014/main" val="1640603883"/>
                  </a:ext>
                </a:extLst>
              </a:tr>
              <a:tr h="433292">
                <a:tc>
                  <a:txBody>
                    <a:bodyPr/>
                    <a:lstStyle/>
                    <a:p>
                      <a:pPr algn="ctr" fontAlgn="b"/>
                      <a:r>
                        <a:rPr lang="en-AU" sz="1800" b="0" i="0" u="none" strike="noStrike" dirty="0">
                          <a:solidFill>
                            <a:srgbClr val="000000"/>
                          </a:solidFill>
                          <a:effectLst/>
                          <a:latin typeface="Calibri" panose="020F0502020204030204" pitchFamily="34" charset="0"/>
                        </a:rPr>
                        <a:t>3.2</a:t>
                      </a:r>
                    </a:p>
                  </a:txBody>
                  <a:tcPr marL="9525" marR="9525" marT="9525" marB="0" anchor="ctr"/>
                </a:tc>
                <a:extLst>
                  <a:ext uri="{0D108BD9-81ED-4DB2-BD59-A6C34878D82A}">
                    <a16:rowId xmlns:a16="http://schemas.microsoft.com/office/drawing/2014/main" val="3151232720"/>
                  </a:ext>
                </a:extLst>
              </a:tr>
              <a:tr h="433292">
                <a:tc>
                  <a:txBody>
                    <a:bodyPr/>
                    <a:lstStyle/>
                    <a:p>
                      <a:pPr algn="ctr" fontAlgn="b"/>
                      <a:r>
                        <a:rPr lang="en-AU" sz="1800" b="0" i="0" u="none" strike="noStrike" dirty="0">
                          <a:solidFill>
                            <a:srgbClr val="000000"/>
                          </a:solidFill>
                          <a:effectLst/>
                          <a:latin typeface="Calibri" panose="020F0502020204030204" pitchFamily="34" charset="0"/>
                        </a:rPr>
                        <a:t>4.1</a:t>
                      </a:r>
                    </a:p>
                  </a:txBody>
                  <a:tcPr marL="9525" marR="9525" marT="9525" marB="0" anchor="ctr"/>
                </a:tc>
                <a:extLst>
                  <a:ext uri="{0D108BD9-81ED-4DB2-BD59-A6C34878D82A}">
                    <a16:rowId xmlns:a16="http://schemas.microsoft.com/office/drawing/2014/main" val="2800796027"/>
                  </a:ext>
                </a:extLst>
              </a:tr>
              <a:tr h="433292">
                <a:tc>
                  <a:txBody>
                    <a:bodyPr/>
                    <a:lstStyle/>
                    <a:p>
                      <a:pPr algn="ctr" fontAlgn="b"/>
                      <a:r>
                        <a:rPr lang="en-AU" sz="1800" b="0" i="0" u="none" strike="noStrike" dirty="0">
                          <a:solidFill>
                            <a:srgbClr val="000000"/>
                          </a:solidFill>
                          <a:effectLst/>
                          <a:latin typeface="Calibri" panose="020F0502020204030204" pitchFamily="34" charset="0"/>
                        </a:rPr>
                        <a:t>4.9</a:t>
                      </a:r>
                    </a:p>
                  </a:txBody>
                  <a:tcPr marL="9525" marR="9525" marT="9525" marB="0" anchor="ctr"/>
                </a:tc>
                <a:extLst>
                  <a:ext uri="{0D108BD9-81ED-4DB2-BD59-A6C34878D82A}">
                    <a16:rowId xmlns:a16="http://schemas.microsoft.com/office/drawing/2014/main" val="2887716202"/>
                  </a:ext>
                </a:extLst>
              </a:tr>
              <a:tr h="433292">
                <a:tc>
                  <a:txBody>
                    <a:bodyPr/>
                    <a:lstStyle/>
                    <a:p>
                      <a:pPr algn="ctr" fontAlgn="b"/>
                      <a:r>
                        <a:rPr lang="en-AU" sz="1800" b="0" i="0" u="none" strike="noStrike" dirty="0">
                          <a:solidFill>
                            <a:srgbClr val="000000"/>
                          </a:solidFill>
                          <a:effectLst/>
                          <a:latin typeface="Calibri" panose="020F0502020204030204" pitchFamily="34" charset="0"/>
                        </a:rPr>
                        <a:t>5.9</a:t>
                      </a:r>
                    </a:p>
                  </a:txBody>
                  <a:tcPr marL="9525" marR="9525" marT="9525" marB="0" anchor="ctr"/>
                </a:tc>
                <a:extLst>
                  <a:ext uri="{0D108BD9-81ED-4DB2-BD59-A6C34878D82A}">
                    <a16:rowId xmlns:a16="http://schemas.microsoft.com/office/drawing/2014/main" val="844236773"/>
                  </a:ext>
                </a:extLst>
              </a:tr>
              <a:tr h="433292">
                <a:tc>
                  <a:txBody>
                    <a:bodyPr/>
                    <a:lstStyle/>
                    <a:p>
                      <a:pPr algn="ctr" fontAlgn="b"/>
                      <a:r>
                        <a:rPr lang="en-AU" sz="1800" b="0" i="0" u="none" strike="noStrike" dirty="0">
                          <a:solidFill>
                            <a:srgbClr val="000000"/>
                          </a:solidFill>
                          <a:effectLst/>
                          <a:latin typeface="Calibri" panose="020F0502020204030204" pitchFamily="34" charset="0"/>
                        </a:rPr>
                        <a:t>7.2</a:t>
                      </a:r>
                    </a:p>
                  </a:txBody>
                  <a:tcPr marL="9525" marR="9525" marT="9525" marB="0" anchor="ctr"/>
                </a:tc>
                <a:extLst>
                  <a:ext uri="{0D108BD9-81ED-4DB2-BD59-A6C34878D82A}">
                    <a16:rowId xmlns:a16="http://schemas.microsoft.com/office/drawing/2014/main" val="1399322694"/>
                  </a:ext>
                </a:extLst>
              </a:tr>
            </a:tbl>
          </a:graphicData>
        </a:graphic>
      </p:graphicFrame>
      <p:graphicFrame>
        <p:nvGraphicFramePr>
          <p:cNvPr id="3" name="Table 2">
            <a:extLst>
              <a:ext uri="{FF2B5EF4-FFF2-40B4-BE49-F238E27FC236}">
                <a16:creationId xmlns:a16="http://schemas.microsoft.com/office/drawing/2014/main" id="{F8493AA6-C22F-2B25-F64A-46740EE981AE}"/>
              </a:ext>
            </a:extLst>
          </p:cNvPr>
          <p:cNvGraphicFramePr>
            <a:graphicFrameLocks noGrp="1"/>
          </p:cNvGraphicFramePr>
          <p:nvPr>
            <p:extLst>
              <p:ext uri="{D42A27DB-BD31-4B8C-83A1-F6EECF244321}">
                <p14:modId xmlns:p14="http://schemas.microsoft.com/office/powerpoint/2010/main" val="758661478"/>
              </p:ext>
            </p:extLst>
          </p:nvPr>
        </p:nvGraphicFramePr>
        <p:xfrm>
          <a:off x="5721591" y="2254622"/>
          <a:ext cx="863142" cy="2599752"/>
        </p:xfrm>
        <a:graphic>
          <a:graphicData uri="http://schemas.openxmlformats.org/drawingml/2006/table">
            <a:tbl>
              <a:tblPr firstRow="1" bandRow="1">
                <a:tableStyleId>{5C22544A-7EE6-4342-B048-85BDC9FD1C3A}</a:tableStyleId>
              </a:tblPr>
              <a:tblGrid>
                <a:gridCol w="863142">
                  <a:extLst>
                    <a:ext uri="{9D8B030D-6E8A-4147-A177-3AD203B41FA5}">
                      <a16:colId xmlns:a16="http://schemas.microsoft.com/office/drawing/2014/main" val="3288110422"/>
                    </a:ext>
                  </a:extLst>
                </a:gridCol>
              </a:tblGrid>
              <a:tr h="433292">
                <a:tc>
                  <a:txBody>
                    <a:bodyPr/>
                    <a:lstStyle/>
                    <a:p>
                      <a:pPr algn="ctr"/>
                      <a:r>
                        <a:rPr lang="en-AU" dirty="0"/>
                        <a:t>input</a:t>
                      </a:r>
                    </a:p>
                  </a:txBody>
                  <a:tcPr anchor="ctr"/>
                </a:tc>
                <a:extLst>
                  <a:ext uri="{0D108BD9-81ED-4DB2-BD59-A6C34878D82A}">
                    <a16:rowId xmlns:a16="http://schemas.microsoft.com/office/drawing/2014/main" val="2335536406"/>
                  </a:ext>
                </a:extLst>
              </a:tr>
              <a:tr h="433292">
                <a:tc>
                  <a:txBody>
                    <a:bodyPr/>
                    <a:lstStyle/>
                    <a:p>
                      <a:pPr algn="ctr"/>
                      <a:r>
                        <a:rPr lang="en-AU" dirty="0"/>
                        <a:t>1, 2</a:t>
                      </a:r>
                    </a:p>
                  </a:txBody>
                  <a:tcPr anchor="ctr"/>
                </a:tc>
                <a:extLst>
                  <a:ext uri="{0D108BD9-81ED-4DB2-BD59-A6C34878D82A}">
                    <a16:rowId xmlns:a16="http://schemas.microsoft.com/office/drawing/2014/main" val="4282610577"/>
                  </a:ext>
                </a:extLst>
              </a:tr>
              <a:tr h="433292">
                <a:tc>
                  <a:txBody>
                    <a:bodyPr/>
                    <a:lstStyle/>
                    <a:p>
                      <a:pPr algn="ctr"/>
                      <a:r>
                        <a:rPr lang="en-AU" dirty="0"/>
                        <a:t>2, 3</a:t>
                      </a:r>
                    </a:p>
                  </a:txBody>
                  <a:tcPr anchor="ctr"/>
                </a:tc>
                <a:extLst>
                  <a:ext uri="{0D108BD9-81ED-4DB2-BD59-A6C34878D82A}">
                    <a16:rowId xmlns:a16="http://schemas.microsoft.com/office/drawing/2014/main" val="432870057"/>
                  </a:ext>
                </a:extLst>
              </a:tr>
              <a:tr h="433292">
                <a:tc>
                  <a:txBody>
                    <a:bodyPr/>
                    <a:lstStyle/>
                    <a:p>
                      <a:pPr algn="ctr"/>
                      <a:r>
                        <a:rPr lang="en-AU" dirty="0"/>
                        <a:t>4, 5</a:t>
                      </a:r>
                    </a:p>
                  </a:txBody>
                  <a:tcPr anchor="ctr"/>
                </a:tc>
                <a:extLst>
                  <a:ext uri="{0D108BD9-81ED-4DB2-BD59-A6C34878D82A}">
                    <a16:rowId xmlns:a16="http://schemas.microsoft.com/office/drawing/2014/main" val="2319317967"/>
                  </a:ext>
                </a:extLst>
              </a:tr>
              <a:tr h="433292">
                <a:tc>
                  <a:txBody>
                    <a:bodyPr/>
                    <a:lstStyle/>
                    <a:p>
                      <a:pPr algn="ctr"/>
                      <a:r>
                        <a:rPr lang="en-AU" dirty="0"/>
                        <a:t>5, 6</a:t>
                      </a:r>
                    </a:p>
                  </a:txBody>
                  <a:tcPr anchor="ctr"/>
                </a:tc>
                <a:extLst>
                  <a:ext uri="{0D108BD9-81ED-4DB2-BD59-A6C34878D82A}">
                    <a16:rowId xmlns:a16="http://schemas.microsoft.com/office/drawing/2014/main" val="222967559"/>
                  </a:ext>
                </a:extLst>
              </a:tr>
              <a:tr h="433292">
                <a:tc>
                  <a:txBody>
                    <a:bodyPr/>
                    <a:lstStyle/>
                    <a:p>
                      <a:pPr algn="ctr"/>
                      <a:r>
                        <a:rPr lang="en-AU" dirty="0"/>
                        <a:t>6, 7</a:t>
                      </a:r>
                    </a:p>
                  </a:txBody>
                  <a:tcPr anchor="ctr"/>
                </a:tc>
                <a:extLst>
                  <a:ext uri="{0D108BD9-81ED-4DB2-BD59-A6C34878D82A}">
                    <a16:rowId xmlns:a16="http://schemas.microsoft.com/office/drawing/2014/main" val="1092671602"/>
                  </a:ext>
                </a:extLst>
              </a:tr>
            </a:tbl>
          </a:graphicData>
        </a:graphic>
      </p:graphicFrame>
      <p:graphicFrame>
        <p:nvGraphicFramePr>
          <p:cNvPr id="7" name="Table 6">
            <a:extLst>
              <a:ext uri="{FF2B5EF4-FFF2-40B4-BE49-F238E27FC236}">
                <a16:creationId xmlns:a16="http://schemas.microsoft.com/office/drawing/2014/main" id="{DAE50310-5C9F-69FC-AB27-30605AF597C2}"/>
              </a:ext>
            </a:extLst>
          </p:cNvPr>
          <p:cNvGraphicFramePr>
            <a:graphicFrameLocks noGrp="1"/>
          </p:cNvGraphicFramePr>
          <p:nvPr>
            <p:extLst>
              <p:ext uri="{D42A27DB-BD31-4B8C-83A1-F6EECF244321}">
                <p14:modId xmlns:p14="http://schemas.microsoft.com/office/powerpoint/2010/main" val="5204284"/>
              </p:ext>
            </p:extLst>
          </p:nvPr>
        </p:nvGraphicFramePr>
        <p:xfrm>
          <a:off x="10496495" y="5355950"/>
          <a:ext cx="1074420" cy="1010920"/>
        </p:xfrm>
        <a:graphic>
          <a:graphicData uri="http://schemas.openxmlformats.org/drawingml/2006/table">
            <a:tbl>
              <a:tblPr firstRow="1" bandRow="1">
                <a:tableStyleId>{93296810-A885-4BE3-A3E7-6D5BEEA58F35}</a:tableStyleId>
              </a:tblPr>
              <a:tblGrid>
                <a:gridCol w="1074420">
                  <a:extLst>
                    <a:ext uri="{9D8B030D-6E8A-4147-A177-3AD203B41FA5}">
                      <a16:colId xmlns:a16="http://schemas.microsoft.com/office/drawing/2014/main" val="3108657429"/>
                    </a:ext>
                  </a:extLst>
                </a:gridCol>
              </a:tblGrid>
              <a:tr h="370840">
                <a:tc>
                  <a:txBody>
                    <a:bodyPr/>
                    <a:lstStyle/>
                    <a:p>
                      <a:pPr algn="ctr"/>
                      <a:r>
                        <a:rPr lang="en-AU" dirty="0"/>
                        <a:t>Error (MSE)</a:t>
                      </a:r>
                    </a:p>
                  </a:txBody>
                  <a:tcPr anchor="ctr"/>
                </a:tc>
                <a:extLst>
                  <a:ext uri="{0D108BD9-81ED-4DB2-BD59-A6C34878D82A}">
                    <a16:rowId xmlns:a16="http://schemas.microsoft.com/office/drawing/2014/main" val="606037816"/>
                  </a:ext>
                </a:extLst>
              </a:tr>
              <a:tr h="370840">
                <a:tc>
                  <a:txBody>
                    <a:bodyPr/>
                    <a:lstStyle/>
                    <a:p>
                      <a:pPr algn="ctr"/>
                      <a:r>
                        <a:rPr lang="en-AU" dirty="0"/>
                        <a:t>0.11</a:t>
                      </a:r>
                    </a:p>
                  </a:txBody>
                  <a:tcPr anchor="ctr"/>
                </a:tc>
                <a:extLst>
                  <a:ext uri="{0D108BD9-81ED-4DB2-BD59-A6C34878D82A}">
                    <a16:rowId xmlns:a16="http://schemas.microsoft.com/office/drawing/2014/main" val="2178633897"/>
                  </a:ext>
                </a:extLst>
              </a:tr>
            </a:tbl>
          </a:graphicData>
        </a:graphic>
      </p:graphicFrame>
      <p:sp>
        <p:nvSpPr>
          <p:cNvPr id="37" name="Content Placeholder 6">
            <a:extLst>
              <a:ext uri="{FF2B5EF4-FFF2-40B4-BE49-F238E27FC236}">
                <a16:creationId xmlns:a16="http://schemas.microsoft.com/office/drawing/2014/main" id="{AE79008D-32E2-563B-32DB-A2306E0D44DA}"/>
              </a:ext>
            </a:extLst>
          </p:cNvPr>
          <p:cNvSpPr>
            <a:spLocks noGrp="1"/>
          </p:cNvSpPr>
          <p:nvPr>
            <p:ph idx="1"/>
          </p:nvPr>
        </p:nvSpPr>
        <p:spPr>
          <a:xfrm>
            <a:off x="172721" y="1666240"/>
            <a:ext cx="5002070" cy="5140735"/>
          </a:xfrm>
        </p:spPr>
        <p:txBody>
          <a:bodyPr/>
          <a:lstStyle/>
          <a:p>
            <a:endParaRPr lang="en-US" sz="1800" dirty="0"/>
          </a:p>
          <a:p>
            <a:pPr marL="285750" indent="-285750">
              <a:lnSpc>
                <a:spcPct val="110000"/>
              </a:lnSpc>
              <a:spcBef>
                <a:spcPts val="0"/>
              </a:spcBef>
              <a:buFont typeface="Arial" panose="020B0604020202020204" pitchFamily="34" charset="0"/>
              <a:buChar char="•"/>
            </a:pPr>
            <a:r>
              <a:rPr lang="en-AU" sz="1800" dirty="0">
                <a:cs typeface="Arial" panose="020B0604020202020204" pitchFamily="34" charset="0"/>
              </a:rPr>
              <a:t>Optimisation algorithms will refine the model parameters to minimise the difference between the modelled and expected outputs in response to the example inputs</a:t>
            </a:r>
          </a:p>
          <a:p>
            <a:pPr marL="501750" lvl="1" indent="-285750">
              <a:lnSpc>
                <a:spcPct val="110000"/>
              </a:lnSpc>
              <a:spcBef>
                <a:spcPts val="0"/>
              </a:spcBef>
            </a:pPr>
            <a:r>
              <a:rPr lang="en-AU" sz="1800" dirty="0">
                <a:cs typeface="Arial" panose="020B0604020202020204" pitchFamily="34" charset="0"/>
              </a:rPr>
              <a:t>This can require many trials or “epochs” to get a model that fits the data well</a:t>
            </a:r>
          </a:p>
          <a:p>
            <a:pPr marL="285750" indent="-285750">
              <a:lnSpc>
                <a:spcPct val="110000"/>
              </a:lnSpc>
              <a:spcBef>
                <a:spcPts val="0"/>
              </a:spcBef>
              <a:buFont typeface="Arial" panose="020B0604020202020204" pitchFamily="34" charset="0"/>
              <a:buChar char="•"/>
            </a:pPr>
            <a:endParaRPr lang="en-AU" sz="1800" dirty="0">
              <a:cs typeface="Arial" panose="020B0604020202020204" pitchFamily="34" charset="0"/>
            </a:endParaRPr>
          </a:p>
          <a:p>
            <a:pPr>
              <a:lnSpc>
                <a:spcPct val="110000"/>
              </a:lnSpc>
              <a:spcBef>
                <a:spcPts val="0"/>
              </a:spcBef>
            </a:pPr>
            <a:endParaRPr lang="en-AU" sz="1800" dirty="0"/>
          </a:p>
        </p:txBody>
      </p:sp>
    </p:spTree>
    <p:extLst>
      <p:ext uri="{BB962C8B-B14F-4D97-AF65-F5344CB8AC3E}">
        <p14:creationId xmlns:p14="http://schemas.microsoft.com/office/powerpoint/2010/main" val="3047557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9A5A9-76E6-2E75-0DF1-28855A1C1F26}"/>
              </a:ext>
            </a:extLst>
          </p:cNvPr>
          <p:cNvSpPr>
            <a:spLocks noGrp="1"/>
          </p:cNvSpPr>
          <p:nvPr>
            <p:ph type="title"/>
          </p:nvPr>
        </p:nvSpPr>
        <p:spPr/>
        <p:txBody>
          <a:bodyPr/>
          <a:lstStyle/>
          <a:p>
            <a:r>
              <a:rPr lang="en-AU" dirty="0"/>
              <a:t>ML in the wild</a:t>
            </a:r>
          </a:p>
        </p:txBody>
      </p:sp>
      <p:sp>
        <p:nvSpPr>
          <p:cNvPr id="3" name="Content Placeholder 2">
            <a:extLst>
              <a:ext uri="{FF2B5EF4-FFF2-40B4-BE49-F238E27FC236}">
                <a16:creationId xmlns:a16="http://schemas.microsoft.com/office/drawing/2014/main" id="{711E0610-09AF-E3C8-A562-22A0753EC4BA}"/>
              </a:ext>
            </a:extLst>
          </p:cNvPr>
          <p:cNvSpPr>
            <a:spLocks noGrp="1"/>
          </p:cNvSpPr>
          <p:nvPr>
            <p:ph idx="1"/>
          </p:nvPr>
        </p:nvSpPr>
        <p:spPr/>
        <p:txBody>
          <a:bodyPr/>
          <a:lstStyle/>
          <a:p>
            <a:r>
              <a:rPr lang="en-AU" sz="1800" dirty="0"/>
              <a:t>ML models are used by:</a:t>
            </a:r>
          </a:p>
          <a:p>
            <a:pPr marL="342900" indent="-342900">
              <a:buFont typeface="Arial" panose="020B0604020202020204" pitchFamily="34" charset="0"/>
              <a:buChar char="•"/>
            </a:pPr>
            <a:r>
              <a:rPr lang="en-AU" sz="1800" b="1" dirty="0"/>
              <a:t>Amazon</a:t>
            </a:r>
            <a:r>
              <a:rPr lang="en-AU" sz="1800" dirty="0"/>
              <a:t>: product recommendation</a:t>
            </a:r>
          </a:p>
          <a:p>
            <a:pPr marL="342900" indent="-342900">
              <a:buFont typeface="Arial" panose="020B0604020202020204" pitchFamily="34" charset="0"/>
              <a:buChar char="•"/>
            </a:pPr>
            <a:r>
              <a:rPr lang="en-AU" sz="1800" b="1" dirty="0"/>
              <a:t>Uber</a:t>
            </a:r>
            <a:r>
              <a:rPr lang="en-AU" sz="1800" dirty="0"/>
              <a:t>: to direct drivers to areas predicted to have high demand</a:t>
            </a:r>
          </a:p>
          <a:p>
            <a:pPr marL="342900" indent="-342900">
              <a:buFont typeface="Arial" panose="020B0604020202020204" pitchFamily="34" charset="0"/>
              <a:buChar char="•"/>
            </a:pPr>
            <a:r>
              <a:rPr lang="en-AU" sz="1800" b="1" dirty="0"/>
              <a:t>Tesla</a:t>
            </a:r>
            <a:r>
              <a:rPr lang="en-AU" sz="1800" dirty="0"/>
              <a:t>: autonomous driving</a:t>
            </a:r>
          </a:p>
          <a:p>
            <a:endParaRPr lang="en-AU" sz="1800" dirty="0"/>
          </a:p>
          <a:p>
            <a:r>
              <a:rPr lang="en-AU" sz="1800" dirty="0"/>
              <a:t>It is becoming easier for individuals and organisations to use machine learning models with tools such as ChatGPT</a:t>
            </a:r>
          </a:p>
          <a:p>
            <a:endParaRPr lang="en-AU" sz="1800" dirty="0"/>
          </a:p>
          <a:p>
            <a:r>
              <a:rPr lang="en-AU" sz="1800" b="1" u="sng" dirty="0"/>
              <a:t>BUT</a:t>
            </a:r>
            <a:r>
              <a:rPr lang="en-AU" sz="1800" dirty="0"/>
              <a:t> </a:t>
            </a:r>
          </a:p>
          <a:p>
            <a:pPr marL="342900" indent="-342900">
              <a:buFont typeface="Arial" panose="020B0604020202020204" pitchFamily="34" charset="0"/>
              <a:buChar char="•"/>
            </a:pPr>
            <a:r>
              <a:rPr lang="en-AU" sz="1800" dirty="0"/>
              <a:t>Limited work investigating ML methods for small area population forecasting</a:t>
            </a:r>
          </a:p>
          <a:p>
            <a:pPr marL="342900" indent="-342900">
              <a:buFont typeface="Arial" panose="020B0604020202020204" pitchFamily="34" charset="0"/>
              <a:buChar char="•"/>
            </a:pPr>
            <a:r>
              <a:rPr lang="en-AU" sz="1800" dirty="0"/>
              <a:t>more complex isn’t necessarily more accurate</a:t>
            </a:r>
          </a:p>
          <a:p>
            <a:pPr marL="342900" indent="-342900">
              <a:buFont typeface="Arial" panose="020B0604020202020204" pitchFamily="34" charset="0"/>
              <a:buChar char="•"/>
            </a:pPr>
            <a:r>
              <a:rPr lang="en-US" sz="1800" dirty="0"/>
              <a:t>Machine learning methods often require large datasets with longer time series to produce more accurate predictions than simple statistical models.</a:t>
            </a:r>
          </a:p>
          <a:p>
            <a:pPr marL="558900" lvl="1" indent="-342900"/>
            <a:r>
              <a:rPr lang="en-US" sz="1800" dirty="0"/>
              <a:t>Such data is often unavailable for small areas</a:t>
            </a:r>
          </a:p>
          <a:p>
            <a:endParaRPr lang="en-AU" sz="1800" u="sng" dirty="0"/>
          </a:p>
          <a:p>
            <a:endParaRPr lang="en-AU" sz="1800" dirty="0"/>
          </a:p>
        </p:txBody>
      </p:sp>
      <p:sp>
        <p:nvSpPr>
          <p:cNvPr id="4" name="Slide Number Placeholder 3">
            <a:extLst>
              <a:ext uri="{FF2B5EF4-FFF2-40B4-BE49-F238E27FC236}">
                <a16:creationId xmlns:a16="http://schemas.microsoft.com/office/drawing/2014/main" id="{CB48F856-2015-5391-6197-DCB8949F5B4F}"/>
              </a:ext>
            </a:extLst>
          </p:cNvPr>
          <p:cNvSpPr>
            <a:spLocks noGrp="1"/>
          </p:cNvSpPr>
          <p:nvPr>
            <p:ph type="sldNum" sz="quarter" idx="12"/>
          </p:nvPr>
        </p:nvSpPr>
        <p:spPr/>
        <p:txBody>
          <a:bodyPr/>
          <a:lstStyle/>
          <a:p>
            <a:fld id="{DC22DD25-61AE-413C-B4D2-EF2365C9B2E1}" type="slidenum">
              <a:rPr lang="en-AU" noProof="0" smtClean="0"/>
              <a:t>5</a:t>
            </a:fld>
            <a:endParaRPr lang="en-AU" noProof="0" dirty="0"/>
          </a:p>
        </p:txBody>
      </p:sp>
    </p:spTree>
    <p:extLst>
      <p:ext uri="{BB962C8B-B14F-4D97-AF65-F5344CB8AC3E}">
        <p14:creationId xmlns:p14="http://schemas.microsoft.com/office/powerpoint/2010/main" val="2841514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9A5A9-76E6-2E75-0DF1-28855A1C1F26}"/>
              </a:ext>
            </a:extLst>
          </p:cNvPr>
          <p:cNvSpPr>
            <a:spLocks noGrp="1"/>
          </p:cNvSpPr>
          <p:nvPr>
            <p:ph type="title"/>
          </p:nvPr>
        </p:nvSpPr>
        <p:spPr/>
        <p:txBody>
          <a:bodyPr/>
          <a:lstStyle/>
          <a:p>
            <a:r>
              <a:rPr lang="en-AU" dirty="0"/>
              <a:t>Reasons for caution</a:t>
            </a:r>
          </a:p>
        </p:txBody>
      </p:sp>
      <p:sp>
        <p:nvSpPr>
          <p:cNvPr id="3" name="Content Placeholder 2">
            <a:extLst>
              <a:ext uri="{FF2B5EF4-FFF2-40B4-BE49-F238E27FC236}">
                <a16:creationId xmlns:a16="http://schemas.microsoft.com/office/drawing/2014/main" id="{711E0610-09AF-E3C8-A562-22A0753EC4BA}"/>
              </a:ext>
            </a:extLst>
          </p:cNvPr>
          <p:cNvSpPr>
            <a:spLocks noGrp="1"/>
          </p:cNvSpPr>
          <p:nvPr>
            <p:ph idx="1"/>
          </p:nvPr>
        </p:nvSpPr>
        <p:spPr>
          <a:xfrm>
            <a:off x="316356" y="1282426"/>
            <a:ext cx="11408409" cy="5575574"/>
          </a:xfrm>
        </p:spPr>
        <p:txBody>
          <a:bodyPr/>
          <a:lstStyle/>
          <a:p>
            <a:pPr marL="342900" indent="-342900">
              <a:buFont typeface="Arial" panose="020B0604020202020204" pitchFamily="34" charset="0"/>
              <a:buChar char="•"/>
            </a:pPr>
            <a:r>
              <a:rPr lang="en-US" sz="1800" dirty="0">
                <a:solidFill>
                  <a:srgbClr val="000000"/>
                </a:solidFill>
              </a:rPr>
              <a:t>ML methods are promising, but performance depends on the nature of the data and the problem.</a:t>
            </a:r>
          </a:p>
          <a:p>
            <a:pPr marL="342900" indent="-342900">
              <a:buFont typeface="Arial" panose="020B0604020202020204" pitchFamily="34" charset="0"/>
              <a:buChar char="•"/>
            </a:pPr>
            <a:r>
              <a:rPr lang="en-US" sz="1800" dirty="0">
                <a:solidFill>
                  <a:srgbClr val="000000"/>
                </a:solidFill>
              </a:rPr>
              <a:t>Makridakis et al., (2018) found that </a:t>
            </a:r>
            <a:r>
              <a:rPr lang="en-US" sz="1800" b="0" i="0" u="none" strike="noStrike" baseline="0" dirty="0">
                <a:solidFill>
                  <a:srgbClr val="000000"/>
                </a:solidFill>
              </a:rPr>
              <a:t>ML methods are often less accurate than traditional statistical methods for time series forecasting using data from a range of domains. </a:t>
            </a:r>
          </a:p>
          <a:p>
            <a:endParaRPr lang="en-US" sz="1800" b="0" i="0" u="none" strike="noStrike" baseline="0" dirty="0">
              <a:solidFill>
                <a:srgbClr val="000000"/>
              </a:solidFill>
            </a:endParaRPr>
          </a:p>
          <a:p>
            <a:pPr marL="342900" indent="-342900">
              <a:lnSpc>
                <a:spcPct val="110000"/>
              </a:lnSpc>
              <a:spcBef>
                <a:spcPts val="0"/>
              </a:spcBef>
              <a:buFont typeface="Arial" panose="020B0604020202020204" pitchFamily="34" charset="0"/>
              <a:buChar char="•"/>
            </a:pPr>
            <a:r>
              <a:rPr lang="en-US" sz="1800" dirty="0">
                <a:solidFill>
                  <a:srgbClr val="000000"/>
                </a:solidFill>
              </a:rPr>
              <a:t>M4 forecasting competition </a:t>
            </a:r>
          </a:p>
          <a:p>
            <a:pPr marL="717750" lvl="2" indent="-285750">
              <a:lnSpc>
                <a:spcPct val="110000"/>
              </a:lnSpc>
              <a:spcBef>
                <a:spcPts val="0"/>
              </a:spcBef>
            </a:pPr>
            <a:r>
              <a:rPr lang="en-US" sz="1800" dirty="0">
                <a:solidFill>
                  <a:srgbClr val="000000"/>
                </a:solidFill>
              </a:rPr>
              <a:t>Univariate time series</a:t>
            </a:r>
          </a:p>
          <a:p>
            <a:pPr marL="717750" lvl="2" indent="-285750">
              <a:lnSpc>
                <a:spcPct val="110000"/>
              </a:lnSpc>
              <a:spcBef>
                <a:spcPts val="0"/>
              </a:spcBef>
            </a:pPr>
            <a:r>
              <a:rPr lang="en-AU" sz="1800" dirty="0"/>
              <a:t>Pure machine learning methods performed relatively poorly.  </a:t>
            </a:r>
          </a:p>
          <a:p>
            <a:pPr marL="717750" lvl="2" indent="-285750">
              <a:lnSpc>
                <a:spcPct val="110000"/>
              </a:lnSpc>
              <a:spcBef>
                <a:spcPts val="0"/>
              </a:spcBef>
            </a:pPr>
            <a:r>
              <a:rPr lang="en-AU" sz="1800" dirty="0"/>
              <a:t>Combinations of statistical methods made up most of the top ten entries.  </a:t>
            </a:r>
          </a:p>
          <a:p>
            <a:pPr marL="717750" lvl="2" indent="-285750">
              <a:lnSpc>
                <a:spcPct val="110000"/>
              </a:lnSpc>
              <a:spcBef>
                <a:spcPts val="0"/>
              </a:spcBef>
            </a:pPr>
            <a:r>
              <a:rPr lang="en-AU" sz="1800" i="1" dirty="0">
                <a:cs typeface="Arial" panose="020B0604020202020204" pitchFamily="34" charset="0"/>
              </a:rPr>
              <a:t>But</a:t>
            </a:r>
            <a:r>
              <a:rPr lang="en-AU" sz="1800" dirty="0">
                <a:cs typeface="Arial" panose="020B0604020202020204" pitchFamily="34" charset="0"/>
              </a:rPr>
              <a:t> - The 1</a:t>
            </a:r>
            <a:r>
              <a:rPr lang="en-AU" sz="1800" baseline="30000" dirty="0">
                <a:cs typeface="Arial" panose="020B0604020202020204" pitchFamily="34" charset="0"/>
              </a:rPr>
              <a:t>st</a:t>
            </a:r>
            <a:r>
              <a:rPr lang="en-AU" sz="1800" dirty="0">
                <a:cs typeface="Arial" panose="020B0604020202020204" pitchFamily="34" charset="0"/>
              </a:rPr>
              <a:t>  and 2</a:t>
            </a:r>
            <a:r>
              <a:rPr lang="en-AU" sz="1800" baseline="30000" dirty="0">
                <a:cs typeface="Arial" panose="020B0604020202020204" pitchFamily="34" charset="0"/>
              </a:rPr>
              <a:t>nd</a:t>
            </a:r>
            <a:r>
              <a:rPr lang="en-AU" sz="1800" dirty="0">
                <a:cs typeface="Arial" panose="020B0604020202020204" pitchFamily="34" charset="0"/>
              </a:rPr>
              <a:t> placed entries incorporated both machine learning and statistical elements into their methods</a:t>
            </a:r>
          </a:p>
          <a:p>
            <a:pPr marL="717750" lvl="2" indent="-285750">
              <a:lnSpc>
                <a:spcPct val="110000"/>
              </a:lnSpc>
              <a:spcBef>
                <a:spcPts val="0"/>
              </a:spcBef>
            </a:pPr>
            <a:r>
              <a:rPr lang="en-AU" sz="1800" dirty="0">
                <a:cs typeface="Arial" panose="020B0604020202020204" pitchFamily="34" charset="0"/>
              </a:rPr>
              <a:t>Our evaluation found that the top M4 methods did not consistently provide better forecasts than simple statistical models for Australian and NZ small area population data (Wilson et al., 2023)</a:t>
            </a:r>
          </a:p>
          <a:p>
            <a:pPr lvl="2" indent="0">
              <a:lnSpc>
                <a:spcPct val="110000"/>
              </a:lnSpc>
              <a:spcBef>
                <a:spcPts val="0"/>
              </a:spcBef>
              <a:buNone/>
            </a:pPr>
            <a:endParaRPr lang="en-AU" sz="1800" dirty="0">
              <a:cs typeface="Arial" panose="020B0604020202020204" pitchFamily="34" charset="0"/>
            </a:endParaRPr>
          </a:p>
          <a:p>
            <a:pPr marL="342900" indent="-342900">
              <a:buFont typeface="Arial" panose="020B0604020202020204" pitchFamily="34" charset="0"/>
              <a:buChar char="•"/>
            </a:pPr>
            <a:r>
              <a:rPr lang="en-AU" sz="1800" dirty="0"/>
              <a:t>M5 forecasting competition</a:t>
            </a:r>
          </a:p>
          <a:p>
            <a:pPr marL="774900" lvl="2" indent="-342900"/>
            <a:r>
              <a:rPr lang="en-AU" sz="1800" dirty="0"/>
              <a:t>Hierarchical sales data from Walmart</a:t>
            </a:r>
          </a:p>
          <a:p>
            <a:pPr marL="774900" lvl="2" indent="-342900"/>
            <a:r>
              <a:rPr lang="en-AU" sz="1800" dirty="0"/>
              <a:t>Machine learning based methods (LightGBM) performed best, but simple methods such as exponential smoothing still competitive (</a:t>
            </a:r>
            <a:r>
              <a:rPr lang="en-US" sz="1800" dirty="0">
                <a:solidFill>
                  <a:srgbClr val="000000"/>
                </a:solidFill>
              </a:rPr>
              <a:t>Makridakis</a:t>
            </a:r>
            <a:r>
              <a:rPr lang="en-AU" sz="1800" dirty="0"/>
              <a:t> et al., 2022)</a:t>
            </a:r>
          </a:p>
        </p:txBody>
      </p:sp>
      <p:sp>
        <p:nvSpPr>
          <p:cNvPr id="4" name="Slide Number Placeholder 3">
            <a:extLst>
              <a:ext uri="{FF2B5EF4-FFF2-40B4-BE49-F238E27FC236}">
                <a16:creationId xmlns:a16="http://schemas.microsoft.com/office/drawing/2014/main" id="{CB48F856-2015-5391-6197-DCB8949F5B4F}"/>
              </a:ext>
            </a:extLst>
          </p:cNvPr>
          <p:cNvSpPr>
            <a:spLocks noGrp="1"/>
          </p:cNvSpPr>
          <p:nvPr>
            <p:ph type="sldNum" sz="quarter" idx="12"/>
          </p:nvPr>
        </p:nvSpPr>
        <p:spPr/>
        <p:txBody>
          <a:bodyPr/>
          <a:lstStyle/>
          <a:p>
            <a:fld id="{DC22DD25-61AE-413C-B4D2-EF2365C9B2E1}" type="slidenum">
              <a:rPr lang="en-AU" noProof="0" smtClean="0"/>
              <a:t>6</a:t>
            </a:fld>
            <a:endParaRPr lang="en-AU" noProof="0" dirty="0"/>
          </a:p>
        </p:txBody>
      </p:sp>
    </p:spTree>
    <p:extLst>
      <p:ext uri="{BB962C8B-B14F-4D97-AF65-F5344CB8AC3E}">
        <p14:creationId xmlns:p14="http://schemas.microsoft.com/office/powerpoint/2010/main" val="1888877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Aims</a:t>
            </a:r>
          </a:p>
        </p:txBody>
      </p:sp>
      <p:sp>
        <p:nvSpPr>
          <p:cNvPr id="7" name="Content Placeholder 6">
            <a:extLst>
              <a:ext uri="{FF2B5EF4-FFF2-40B4-BE49-F238E27FC236}">
                <a16:creationId xmlns:a16="http://schemas.microsoft.com/office/drawing/2014/main" id="{D07DE60C-F385-414C-8B4B-3519993CEDFB}"/>
              </a:ext>
            </a:extLst>
          </p:cNvPr>
          <p:cNvSpPr>
            <a:spLocks noGrp="1"/>
          </p:cNvSpPr>
          <p:nvPr>
            <p:ph idx="1"/>
          </p:nvPr>
        </p:nvSpPr>
        <p:spPr>
          <a:xfrm>
            <a:off x="316356" y="1532414"/>
            <a:ext cx="11408409" cy="4930519"/>
          </a:xfrm>
        </p:spPr>
        <p:txBody>
          <a:bodyPr/>
          <a:lstStyle/>
          <a:p>
            <a:pPr marL="285750" indent="-285750">
              <a:lnSpc>
                <a:spcPct val="110000"/>
              </a:lnSpc>
              <a:spcBef>
                <a:spcPts val="0"/>
              </a:spcBef>
              <a:buFont typeface="Arial" panose="020B0604020202020204" pitchFamily="34" charset="0"/>
              <a:buChar char="•"/>
            </a:pPr>
            <a:r>
              <a:rPr lang="en-US" sz="1800" b="0" i="0" u="none" strike="noStrike" baseline="0" dirty="0">
                <a:solidFill>
                  <a:srgbClr val="000000"/>
                </a:solidFill>
                <a:latin typeface="Charis SIL"/>
              </a:rPr>
              <a:t>While ML methods show promise, a cautious approach is necessary due to limited research on their efficacy </a:t>
            </a:r>
            <a:r>
              <a:rPr lang="en-US" sz="1800" dirty="0">
                <a:solidFill>
                  <a:srgbClr val="000000"/>
                </a:solidFill>
                <a:latin typeface="Charis SIL"/>
              </a:rPr>
              <a:t>for small area forecasting. Our study (Grossman et al., 2023) sought to help address this gap.</a:t>
            </a:r>
          </a:p>
          <a:p>
            <a:pPr marL="342900" indent="-342900">
              <a:lnSpc>
                <a:spcPct val="110000"/>
              </a:lnSpc>
              <a:spcBef>
                <a:spcPts val="0"/>
              </a:spcBef>
              <a:buAutoNum type="arabicParenBoth"/>
            </a:pPr>
            <a:endParaRPr lang="en-US" sz="1800" b="0" i="0" u="none" strike="noStrike" baseline="0" dirty="0">
              <a:solidFill>
                <a:srgbClr val="000000"/>
              </a:solidFill>
              <a:latin typeface="Charis SIL"/>
            </a:endParaRPr>
          </a:p>
          <a:p>
            <a:pPr marL="342900" indent="-342900">
              <a:lnSpc>
                <a:spcPct val="110000"/>
              </a:lnSpc>
              <a:spcBef>
                <a:spcPts val="0"/>
              </a:spcBef>
              <a:buAutoNum type="arabicParenBoth"/>
            </a:pPr>
            <a:endParaRPr lang="en-US" sz="1800" dirty="0">
              <a:solidFill>
                <a:srgbClr val="000000"/>
              </a:solidFill>
              <a:latin typeface="Charis SIL"/>
            </a:endParaRPr>
          </a:p>
          <a:p>
            <a:pPr marL="342900" indent="-342900">
              <a:lnSpc>
                <a:spcPct val="110000"/>
              </a:lnSpc>
              <a:spcBef>
                <a:spcPts val="0"/>
              </a:spcBef>
              <a:buAutoNum type="arabicParenBoth"/>
            </a:pPr>
            <a:r>
              <a:rPr lang="en-US" sz="1800" b="0" i="0" u="none" strike="noStrike" baseline="0" dirty="0">
                <a:solidFill>
                  <a:srgbClr val="000000"/>
                </a:solidFill>
                <a:latin typeface="Charis SIL"/>
              </a:rPr>
              <a:t>Develop deep learning methods suitable for small area population forecasting </a:t>
            </a:r>
          </a:p>
          <a:p>
            <a:pPr marL="342900" indent="-342900">
              <a:lnSpc>
                <a:spcPct val="110000"/>
              </a:lnSpc>
              <a:spcBef>
                <a:spcPts val="0"/>
              </a:spcBef>
              <a:buAutoNum type="arabicParenBoth"/>
            </a:pPr>
            <a:endParaRPr lang="en-US" sz="1800" b="0" i="0" u="none" strike="noStrike" baseline="0" dirty="0">
              <a:solidFill>
                <a:srgbClr val="000000"/>
              </a:solidFill>
              <a:latin typeface="Charis SIL"/>
            </a:endParaRPr>
          </a:p>
          <a:p>
            <a:pPr marL="342900" indent="-342900">
              <a:lnSpc>
                <a:spcPct val="110000"/>
              </a:lnSpc>
              <a:spcBef>
                <a:spcPts val="0"/>
              </a:spcBef>
              <a:buAutoNum type="arabicParenBoth"/>
            </a:pPr>
            <a:r>
              <a:rPr lang="en-US" sz="1800" b="0" i="0" u="none" strike="noStrike" baseline="0" dirty="0">
                <a:solidFill>
                  <a:srgbClr val="000000"/>
                </a:solidFill>
                <a:latin typeface="Charis SIL"/>
              </a:rPr>
              <a:t>Characterise the performance of these methods using an Australian small area population dataset. </a:t>
            </a:r>
          </a:p>
          <a:p>
            <a:pPr marL="342900" indent="-342900">
              <a:lnSpc>
                <a:spcPct val="110000"/>
              </a:lnSpc>
              <a:spcBef>
                <a:spcPts val="0"/>
              </a:spcBef>
              <a:buAutoNum type="arabicParenBoth"/>
            </a:pPr>
            <a:endParaRPr lang="en-US" sz="1800" b="0" i="0" u="none" strike="noStrike" baseline="0" dirty="0">
              <a:solidFill>
                <a:srgbClr val="000000"/>
              </a:solidFill>
              <a:latin typeface="Charis SIL"/>
            </a:endParaRPr>
          </a:p>
          <a:p>
            <a:pPr marL="342900" indent="-342900">
              <a:lnSpc>
                <a:spcPct val="110000"/>
              </a:lnSpc>
              <a:spcBef>
                <a:spcPts val="0"/>
              </a:spcBef>
              <a:buAutoNum type="arabicParenBoth"/>
            </a:pPr>
            <a:r>
              <a:rPr lang="en-US" sz="1800" dirty="0">
                <a:solidFill>
                  <a:srgbClr val="000000"/>
                </a:solidFill>
                <a:latin typeface="Charis SIL"/>
              </a:rPr>
              <a:t>Examine impact of constraining small area forecasts to national level forecasts, a common practice to ensure that forecasts are consistent across the geographic hierarchies.</a:t>
            </a:r>
            <a:endParaRPr lang="en-AU" dirty="0"/>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7</a:t>
            </a:fld>
            <a:endParaRPr lang="en-AU" noProof="0" dirty="0"/>
          </a:p>
        </p:txBody>
      </p:sp>
    </p:spTree>
    <p:extLst>
      <p:ext uri="{BB962C8B-B14F-4D97-AF65-F5344CB8AC3E}">
        <p14:creationId xmlns:p14="http://schemas.microsoft.com/office/powerpoint/2010/main" val="1502171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6BB49-A7DA-C6ED-82AE-8E0EEBD4A688}"/>
              </a:ext>
            </a:extLst>
          </p:cNvPr>
          <p:cNvSpPr>
            <a:spLocks noGrp="1"/>
          </p:cNvSpPr>
          <p:nvPr>
            <p:ph type="title"/>
          </p:nvPr>
        </p:nvSpPr>
        <p:spPr/>
        <p:txBody>
          <a:bodyPr/>
          <a:lstStyle/>
          <a:p>
            <a:r>
              <a:rPr lang="en-AU" dirty="0"/>
              <a:t>Long Short-Term Memory (LSTM) Networks</a:t>
            </a:r>
          </a:p>
        </p:txBody>
      </p:sp>
      <p:sp>
        <p:nvSpPr>
          <p:cNvPr id="3" name="Content Placeholder 2">
            <a:extLst>
              <a:ext uri="{FF2B5EF4-FFF2-40B4-BE49-F238E27FC236}">
                <a16:creationId xmlns:a16="http://schemas.microsoft.com/office/drawing/2014/main" id="{99457408-60C3-9B4D-C4AF-7B3893B49C99}"/>
              </a:ext>
            </a:extLst>
          </p:cNvPr>
          <p:cNvSpPr>
            <a:spLocks noGrp="1"/>
          </p:cNvSpPr>
          <p:nvPr>
            <p:ph idx="1"/>
          </p:nvPr>
        </p:nvSpPr>
        <p:spPr>
          <a:xfrm>
            <a:off x="316356" y="1282260"/>
            <a:ext cx="11408409" cy="5541235"/>
          </a:xfrm>
        </p:spPr>
        <p:txBody>
          <a:bodyPr/>
          <a:lstStyle/>
          <a:p>
            <a:r>
              <a:rPr lang="en-AU" sz="1800" b="1" dirty="0"/>
              <a:t>Artificial Neural Networks</a:t>
            </a:r>
          </a:p>
          <a:p>
            <a:pPr marL="285750" indent="-285750">
              <a:buFont typeface="Arial" panose="020B0604020202020204" pitchFamily="34" charset="0"/>
              <a:buChar char="•"/>
            </a:pPr>
            <a:r>
              <a:rPr lang="en-US" sz="1800" dirty="0"/>
              <a:t>Inspired by the brain's structure, mapping input to output through interconnected neurons.</a:t>
            </a:r>
          </a:p>
          <a:p>
            <a:pPr marL="285750" indent="-285750">
              <a:buFont typeface="Arial" panose="020B0604020202020204" pitchFamily="34" charset="0"/>
              <a:buChar char="•"/>
            </a:pPr>
            <a:r>
              <a:rPr lang="en-US" sz="1800" dirty="0"/>
              <a:t>Each neuron transforms weighted inputs to produce an output.</a:t>
            </a:r>
          </a:p>
          <a:p>
            <a:pPr marL="285750" indent="-285750">
              <a:buFont typeface="Arial" panose="020B0604020202020204" pitchFamily="34" charset="0"/>
              <a:buChar char="•"/>
            </a:pPr>
            <a:r>
              <a:rPr lang="en-US" sz="1800" dirty="0"/>
              <a:t>Neurons organized in “layers.” Think of them as a series of regression models, each refining the prediction of the previous layer.  More layers makes a network “deep.”</a:t>
            </a:r>
          </a:p>
          <a:p>
            <a:endParaRPr lang="en-US" sz="1800" dirty="0"/>
          </a:p>
          <a:p>
            <a:r>
              <a:rPr lang="en-US" sz="1800" b="1" dirty="0"/>
              <a:t>The Memory Challenge</a:t>
            </a:r>
          </a:p>
          <a:p>
            <a:pPr marL="285750" indent="-285750">
              <a:buFont typeface="Arial" panose="020B0604020202020204" pitchFamily="34" charset="0"/>
              <a:buChar char="•"/>
            </a:pPr>
            <a:r>
              <a:rPr lang="en-US" sz="1800" dirty="0"/>
              <a:t>Early Neural Networks had no memory – they could only respond to the most recent input, lacking context.</a:t>
            </a:r>
          </a:p>
          <a:p>
            <a:endParaRPr lang="en-US" sz="1800" dirty="0"/>
          </a:p>
          <a:p>
            <a:r>
              <a:rPr lang="en-US" sz="1800" b="1" dirty="0"/>
              <a:t>Enter LSTMs</a:t>
            </a:r>
          </a:p>
          <a:p>
            <a:pPr marL="285750" indent="-285750">
              <a:buFont typeface="Arial" panose="020B0604020202020204" pitchFamily="34" charset="0"/>
              <a:buChar char="•"/>
            </a:pPr>
            <a:r>
              <a:rPr lang="en-US" sz="1800" dirty="0"/>
              <a:t>Neural networks designed to “remember” and “forget” data allowing patterns to be detecting along longer sequences, enhancing forecast capabilities</a:t>
            </a:r>
          </a:p>
          <a:p>
            <a:pPr marL="285750" indent="-285750">
              <a:buFont typeface="Arial" panose="020B0604020202020204" pitchFamily="34" charset="0"/>
              <a:buChar char="•"/>
            </a:pPr>
            <a:r>
              <a:rPr lang="en-US" sz="1800" dirty="0"/>
              <a:t>Analogy: Traditional time series models allow information from prior time steps to be incorporated using lag variables. LSTMs have more sophisticated mechanisms to remember patterns using advanced memory cells and gates to selectively retain and forget information. </a:t>
            </a:r>
            <a:endParaRPr lang="en-AU" dirty="0"/>
          </a:p>
        </p:txBody>
      </p:sp>
      <p:sp>
        <p:nvSpPr>
          <p:cNvPr id="4" name="Slide Number Placeholder 3">
            <a:extLst>
              <a:ext uri="{FF2B5EF4-FFF2-40B4-BE49-F238E27FC236}">
                <a16:creationId xmlns:a16="http://schemas.microsoft.com/office/drawing/2014/main" id="{B67E6853-2B2D-C552-9358-BCB15B9B5513}"/>
              </a:ext>
            </a:extLst>
          </p:cNvPr>
          <p:cNvSpPr>
            <a:spLocks noGrp="1"/>
          </p:cNvSpPr>
          <p:nvPr>
            <p:ph type="sldNum" sz="quarter" idx="12"/>
          </p:nvPr>
        </p:nvSpPr>
        <p:spPr/>
        <p:txBody>
          <a:bodyPr/>
          <a:lstStyle/>
          <a:p>
            <a:fld id="{DC22DD25-61AE-413C-B4D2-EF2365C9B2E1}" type="slidenum">
              <a:rPr lang="en-AU" noProof="0" smtClean="0"/>
              <a:t>8</a:t>
            </a:fld>
            <a:endParaRPr lang="en-AU" noProof="0" dirty="0"/>
          </a:p>
        </p:txBody>
      </p:sp>
    </p:spTree>
    <p:extLst>
      <p:ext uri="{BB962C8B-B14F-4D97-AF65-F5344CB8AC3E}">
        <p14:creationId xmlns:p14="http://schemas.microsoft.com/office/powerpoint/2010/main" val="2213936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Data &amp; methods</a:t>
            </a:r>
          </a:p>
        </p:txBody>
      </p:sp>
      <p:sp>
        <p:nvSpPr>
          <p:cNvPr id="7" name="Content Placeholder 6">
            <a:extLst>
              <a:ext uri="{FF2B5EF4-FFF2-40B4-BE49-F238E27FC236}">
                <a16:creationId xmlns:a16="http://schemas.microsoft.com/office/drawing/2014/main" id="{D07DE60C-F385-414C-8B4B-3519993CEDFB}"/>
              </a:ext>
            </a:extLst>
          </p:cNvPr>
          <p:cNvSpPr>
            <a:spLocks noGrp="1"/>
          </p:cNvSpPr>
          <p:nvPr>
            <p:ph idx="1"/>
          </p:nvPr>
        </p:nvSpPr>
        <p:spPr>
          <a:xfrm>
            <a:off x="316356" y="1244326"/>
            <a:ext cx="11408409" cy="5255200"/>
          </a:xfrm>
        </p:spPr>
        <p:txBody>
          <a:bodyPr/>
          <a:lstStyle/>
          <a:p>
            <a:pPr>
              <a:lnSpc>
                <a:spcPct val="110000"/>
              </a:lnSpc>
              <a:spcBef>
                <a:spcPts val="0"/>
              </a:spcBef>
            </a:pPr>
            <a:r>
              <a:rPr lang="en-AU" sz="1800" dirty="0">
                <a:cs typeface="Arial" panose="020B0604020202020204" pitchFamily="34" charset="0"/>
              </a:rPr>
              <a:t>Estimated Resident Population (ERP) totals for SA2 small areas of Australia (ABS, 2017)</a:t>
            </a:r>
          </a:p>
          <a:p>
            <a:pPr marL="342900" indent="-342900">
              <a:lnSpc>
                <a:spcPct val="110000"/>
              </a:lnSpc>
              <a:spcBef>
                <a:spcPts val="0"/>
              </a:spcBef>
              <a:buFont typeface="Arial" panose="020B0604020202020204" pitchFamily="34" charset="0"/>
              <a:buChar char="•"/>
            </a:pPr>
            <a:r>
              <a:rPr lang="en-AU" sz="1800" dirty="0">
                <a:cs typeface="Arial" panose="020B0604020202020204" pitchFamily="34" charset="0"/>
              </a:rPr>
              <a:t>Time series:	1991 - 2016</a:t>
            </a:r>
          </a:p>
          <a:p>
            <a:pPr marL="342900" indent="-342900">
              <a:lnSpc>
                <a:spcPct val="110000"/>
              </a:lnSpc>
              <a:spcBef>
                <a:spcPts val="0"/>
              </a:spcBef>
              <a:buFont typeface="Arial" panose="020B0604020202020204" pitchFamily="34" charset="0"/>
              <a:buChar char="•"/>
            </a:pPr>
            <a:r>
              <a:rPr lang="en-AU" sz="1800" dirty="0">
                <a:cs typeface="Arial" panose="020B0604020202020204" pitchFamily="34" charset="0"/>
              </a:rPr>
              <a:t>Populations:	2066 SA2 time series + 1 remainder region, Median 2016 pop. 9,693</a:t>
            </a:r>
          </a:p>
          <a:p>
            <a:pPr>
              <a:lnSpc>
                <a:spcPct val="110000"/>
              </a:lnSpc>
              <a:spcBef>
                <a:spcPts val="0"/>
              </a:spcBef>
            </a:pPr>
            <a:r>
              <a:rPr lang="en-AU" sz="1800" dirty="0"/>
              <a:t>5 and 10 year forecasts produced using 2006 and 2011 as jump off years.</a:t>
            </a:r>
          </a:p>
          <a:p>
            <a:pPr>
              <a:lnSpc>
                <a:spcPct val="110000"/>
              </a:lnSpc>
              <a:spcBef>
                <a:spcPts val="0"/>
              </a:spcBef>
            </a:pPr>
            <a:r>
              <a:rPr lang="en-AU" sz="1800" dirty="0"/>
              <a:t>	</a:t>
            </a:r>
          </a:p>
          <a:p>
            <a:pPr>
              <a:lnSpc>
                <a:spcPct val="110000"/>
              </a:lnSpc>
              <a:spcBef>
                <a:spcPts val="0"/>
              </a:spcBef>
            </a:pPr>
            <a:r>
              <a:rPr lang="en-AU" sz="1800" dirty="0"/>
              <a:t>LSTM Models </a:t>
            </a:r>
          </a:p>
          <a:p>
            <a:pPr marL="342900" indent="-342900">
              <a:lnSpc>
                <a:spcPct val="110000"/>
              </a:lnSpc>
              <a:spcBef>
                <a:spcPts val="0"/>
              </a:spcBef>
              <a:buFont typeface="Arial" panose="020B0604020202020204" pitchFamily="34" charset="0"/>
              <a:buChar char="•"/>
            </a:pPr>
            <a:r>
              <a:rPr lang="en-AU" sz="1800" dirty="0"/>
              <a:t>Simple  - </a:t>
            </a:r>
            <a:r>
              <a:rPr lang="en-AU" sz="1800" dirty="0">
                <a:cs typeface="Arial" panose="020B0604020202020204" pitchFamily="34" charset="0"/>
              </a:rPr>
              <a:t>learn how numbers typically follow each other </a:t>
            </a:r>
          </a:p>
          <a:p>
            <a:pPr marL="342900" indent="-342900">
              <a:lnSpc>
                <a:spcPct val="110000"/>
              </a:lnSpc>
              <a:spcBef>
                <a:spcPts val="0"/>
              </a:spcBef>
              <a:buFont typeface="Arial" panose="020B0604020202020204" pitchFamily="34" charset="0"/>
              <a:buChar char="•"/>
            </a:pPr>
            <a:r>
              <a:rPr lang="en-AU" sz="1800" dirty="0"/>
              <a:t>Bidirectional - </a:t>
            </a:r>
            <a:r>
              <a:rPr lang="en-AU" sz="1800" dirty="0">
                <a:cs typeface="Arial" panose="020B0604020202020204" pitchFamily="34" charset="0"/>
              </a:rPr>
              <a:t>learns sequence dependencies in both directions</a:t>
            </a:r>
            <a:endParaRPr lang="en-AU" sz="1800" dirty="0"/>
          </a:p>
          <a:p>
            <a:pPr>
              <a:lnSpc>
                <a:spcPct val="110000"/>
              </a:lnSpc>
              <a:spcBef>
                <a:spcPts val="0"/>
              </a:spcBef>
            </a:pPr>
            <a:endParaRPr lang="en-AU" sz="1800" dirty="0"/>
          </a:p>
          <a:p>
            <a:pPr>
              <a:lnSpc>
                <a:spcPct val="110000"/>
              </a:lnSpc>
              <a:spcBef>
                <a:spcPts val="0"/>
              </a:spcBef>
            </a:pPr>
            <a:r>
              <a:rPr lang="en-AU" sz="1800" dirty="0"/>
              <a:t>Statistical Benchmarks: </a:t>
            </a:r>
          </a:p>
          <a:p>
            <a:pPr marL="342900" indent="-342900">
              <a:lnSpc>
                <a:spcPct val="110000"/>
              </a:lnSpc>
              <a:spcBef>
                <a:spcPts val="0"/>
              </a:spcBef>
              <a:buFont typeface="Arial" panose="020B0604020202020204" pitchFamily="34" charset="0"/>
              <a:buChar char="•"/>
            </a:pPr>
            <a:r>
              <a:rPr lang="en-AU" sz="1800" dirty="0"/>
              <a:t>LIN/EXP: </a:t>
            </a:r>
            <a:r>
              <a:rPr lang="en-US" sz="1800" dirty="0"/>
              <a:t>Linear Model if population growth in the immediate past was positive. Exponential method if growth was negative. </a:t>
            </a:r>
            <a:endParaRPr lang="en-AU" sz="1800" dirty="0"/>
          </a:p>
          <a:p>
            <a:pPr marL="342900" indent="-342900">
              <a:lnSpc>
                <a:spcPct val="110000"/>
              </a:lnSpc>
              <a:spcBef>
                <a:spcPts val="0"/>
              </a:spcBef>
              <a:buFont typeface="Arial" panose="020B0604020202020204" pitchFamily="34" charset="0"/>
              <a:buChar char="•"/>
            </a:pPr>
            <a:r>
              <a:rPr lang="en-AU" sz="1800" dirty="0"/>
              <a:t>CSP-VSG: A combination of the CSP model, which as</a:t>
            </a:r>
            <a:r>
              <a:rPr lang="en-US" sz="1800" dirty="0"/>
              <a:t>sumes a small area’s share of the national population stays constant and projects a small areas population as share of a national forecast and the VSG model, which is the </a:t>
            </a:r>
            <a:r>
              <a:rPr lang="en-AU" sz="1800" dirty="0"/>
              <a:t>LIN/EXP forecasts adjusted so that they sum to national growth</a:t>
            </a:r>
          </a:p>
          <a:p>
            <a:pPr marL="342900" indent="-342900">
              <a:lnSpc>
                <a:spcPct val="110000"/>
              </a:lnSpc>
              <a:spcBef>
                <a:spcPts val="0"/>
              </a:spcBef>
              <a:buFont typeface="Arial" panose="020B0604020202020204" pitchFamily="34" charset="0"/>
              <a:buChar char="•"/>
            </a:pPr>
            <a:r>
              <a:rPr lang="en-US" sz="1800" dirty="0"/>
              <a:t>Models performed well in evaluation by (Wilson, 2015).</a:t>
            </a:r>
            <a:endParaRPr lang="en-AU" sz="1800" dirty="0"/>
          </a:p>
          <a:p>
            <a:pPr marL="342900" indent="-342900">
              <a:lnSpc>
                <a:spcPct val="110000"/>
              </a:lnSpc>
              <a:spcBef>
                <a:spcPts val="0"/>
              </a:spcBef>
              <a:buFont typeface="Arial" panose="020B0604020202020204" pitchFamily="34" charset="0"/>
              <a:buChar char="•"/>
            </a:pPr>
            <a:endParaRPr lang="en-AU" sz="1800" dirty="0"/>
          </a:p>
          <a:p>
            <a:pPr>
              <a:lnSpc>
                <a:spcPct val="110000"/>
              </a:lnSpc>
              <a:spcBef>
                <a:spcPts val="0"/>
              </a:spcBef>
            </a:pPr>
            <a:r>
              <a:rPr lang="en-AU" sz="1800" dirty="0"/>
              <a:t>Investigate impact of constraining to national forecasts (ABS, 2008; ABS 2011)</a:t>
            </a:r>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9</a:t>
            </a:fld>
            <a:endParaRPr lang="en-AU" noProof="0" dirty="0"/>
          </a:p>
        </p:txBody>
      </p:sp>
    </p:spTree>
    <p:extLst>
      <p:ext uri="{BB962C8B-B14F-4D97-AF65-F5344CB8AC3E}">
        <p14:creationId xmlns:p14="http://schemas.microsoft.com/office/powerpoint/2010/main" val="3383810616"/>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14C51791-37E8-4657-9CE5-D4E99BD32A32}"/>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AB136F3B-80A3-4FB0-BF85-2FB1B6DB43A3}"/>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826CCCAB-60C9-4959-938C-0BD365A015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UoM-PowerPoint-template-16x9</Template>
  <TotalTime>7857</TotalTime>
  <Words>2939</Words>
  <Application>Microsoft Office PowerPoint</Application>
  <PresentationFormat>Widescreen</PresentationFormat>
  <Paragraphs>516</Paragraphs>
  <Slides>24</Slides>
  <Notes>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24</vt:i4>
      </vt:variant>
    </vt:vector>
  </HeadingPairs>
  <TitlesOfParts>
    <vt:vector size="33" baseType="lpstr">
      <vt:lpstr>Arial</vt:lpstr>
      <vt:lpstr>Calibri</vt:lpstr>
      <vt:lpstr>Charis SIL</vt:lpstr>
      <vt:lpstr>Georgia</vt:lpstr>
      <vt:lpstr>Times New Roman</vt:lpstr>
      <vt:lpstr>Wingdings</vt:lpstr>
      <vt:lpstr>University of Melbourne</vt:lpstr>
      <vt:lpstr>University of Melbourne Patterns</vt:lpstr>
      <vt:lpstr>University of Melbourne-Layout B</vt:lpstr>
      <vt:lpstr>PowerPoint Presentation</vt:lpstr>
      <vt:lpstr>A new forecasting age</vt:lpstr>
      <vt:lpstr>What is Machine Learning?</vt:lpstr>
      <vt:lpstr>Training a Machine Learning Model</vt:lpstr>
      <vt:lpstr>ML in the wild</vt:lpstr>
      <vt:lpstr>Reasons for caution</vt:lpstr>
      <vt:lpstr>Aims</vt:lpstr>
      <vt:lpstr>Long Short-Term Memory (LSTM) Networks</vt:lpstr>
      <vt:lpstr>Data &amp; methods</vt:lpstr>
      <vt:lpstr>Creating the training data</vt:lpstr>
      <vt:lpstr>Model description, tuning, and training</vt:lpstr>
      <vt:lpstr>Results</vt:lpstr>
      <vt:lpstr>Results</vt:lpstr>
      <vt:lpstr>Results: Violin Plots</vt:lpstr>
      <vt:lpstr>Results: MedAPE</vt:lpstr>
      <vt:lpstr>Results: impact of remoteness</vt:lpstr>
      <vt:lpstr>Key Findings</vt:lpstr>
      <vt:lpstr>Things to consider</vt:lpstr>
      <vt:lpstr>Things to consider</vt:lpstr>
      <vt:lpstr>Things to consider</vt:lpstr>
      <vt:lpstr>Our Work</vt:lpstr>
      <vt:lpstr>PowerPoint Presentation</vt:lpstr>
      <vt:lpstr>Audience 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Wilson</dc:creator>
  <cp:lastModifiedBy>Irina Grossman</cp:lastModifiedBy>
  <cp:revision>388</cp:revision>
  <dcterms:created xsi:type="dcterms:W3CDTF">2020-03-31T01:45:54Z</dcterms:created>
  <dcterms:modified xsi:type="dcterms:W3CDTF">2023-10-25T01:31:35Z</dcterms:modified>
</cp:coreProperties>
</file>